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20.jpg" ContentType="image/jpg"/>
  <Override PartName="/ppt/media/image24.jpg" ContentType="image/jpg"/>
  <Override PartName="/ppt/media/image33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8"/>
  </p:notesMasterIdLst>
  <p:sldIdLst>
    <p:sldId id="280" r:id="rId2"/>
    <p:sldId id="281" r:id="rId3"/>
    <p:sldId id="282" r:id="rId4"/>
    <p:sldId id="283" r:id="rId5"/>
    <p:sldId id="269" r:id="rId6"/>
    <p:sldId id="259" r:id="rId7"/>
    <p:sldId id="319" r:id="rId8"/>
    <p:sldId id="320" r:id="rId9"/>
    <p:sldId id="321" r:id="rId10"/>
    <p:sldId id="322" r:id="rId11"/>
    <p:sldId id="323" r:id="rId12"/>
    <p:sldId id="324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5" r:id="rId21"/>
    <p:sldId id="336" r:id="rId22"/>
    <p:sldId id="334" r:id="rId23"/>
    <p:sldId id="337" r:id="rId24"/>
    <p:sldId id="274" r:id="rId25"/>
    <p:sldId id="338" r:id="rId26"/>
    <p:sldId id="339" r:id="rId27"/>
    <p:sldId id="340" r:id="rId28"/>
    <p:sldId id="341" r:id="rId29"/>
    <p:sldId id="342" r:id="rId30"/>
    <p:sldId id="355" r:id="rId31"/>
    <p:sldId id="357" r:id="rId32"/>
    <p:sldId id="358" r:id="rId33"/>
    <p:sldId id="356" r:id="rId34"/>
    <p:sldId id="263" r:id="rId35"/>
    <p:sldId id="343" r:id="rId36"/>
    <p:sldId id="344" r:id="rId37"/>
    <p:sldId id="345" r:id="rId38"/>
    <p:sldId id="346" r:id="rId39"/>
    <p:sldId id="350" r:id="rId40"/>
    <p:sldId id="351" r:id="rId41"/>
    <p:sldId id="352" r:id="rId42"/>
    <p:sldId id="353" r:id="rId43"/>
    <p:sldId id="354" r:id="rId44"/>
    <p:sldId id="347" r:id="rId45"/>
    <p:sldId id="348" r:id="rId46"/>
    <p:sldId id="349" r:id="rId47"/>
    <p:sldId id="359" r:id="rId48"/>
    <p:sldId id="360" r:id="rId49"/>
    <p:sldId id="361" r:id="rId50"/>
    <p:sldId id="362" r:id="rId51"/>
    <p:sldId id="363" r:id="rId52"/>
    <p:sldId id="294" r:id="rId53"/>
    <p:sldId id="286" r:id="rId54"/>
    <p:sldId id="265" r:id="rId55"/>
    <p:sldId id="276" r:id="rId56"/>
    <p:sldId id="271" r:id="rId57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F99"/>
    <a:srgbClr val="013889"/>
    <a:srgbClr val="D40257"/>
    <a:srgbClr val="002864"/>
    <a:srgbClr val="FD418D"/>
    <a:srgbClr val="001C46"/>
    <a:srgbClr val="FF2D78"/>
    <a:srgbClr val="150060"/>
    <a:srgbClr val="FF2573"/>
    <a:srgbClr val="014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19/02/2023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ografias.com/trabajos11/funpro/funpro.shtml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monografias.com/trabajos5/inso/inso.s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ografias.com/trabajos11/metods/metods.shtml#ANALIT" TargetMode="External"/><Relationship Id="rId11" Type="http://schemas.openxmlformats.org/officeDocument/2006/relationships/hyperlink" Target="https://www.monografias.com/trabajos14/historiaingenieria/historiaingenieria.shtml" TargetMode="External"/><Relationship Id="rId5" Type="http://schemas.openxmlformats.org/officeDocument/2006/relationships/hyperlink" Target="https://www.monografias.com/trabajos/seguinfo/seguinfo.shtml" TargetMode="External"/><Relationship Id="rId10" Type="http://schemas.openxmlformats.org/officeDocument/2006/relationships/hyperlink" Target="https://www.monografias.com/trabajos11/sercli/sercli.shtml" TargetMode="External"/><Relationship Id="rId4" Type="http://schemas.openxmlformats.org/officeDocument/2006/relationships/hyperlink" Target="https://www.monografias.com/Computacion/Software/" TargetMode="External"/><Relationship Id="rId9" Type="http://schemas.openxmlformats.org/officeDocument/2006/relationships/hyperlink" Target="https://www.monografias.com/trabajos11/metods/metods.s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hyperlink" Target="http://es.wikipedia.org/wiki/Sistema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s.wikipedia.org/wiki/Funci%C3%B3n" TargetMode="External"/><Relationship Id="rId5" Type="http://schemas.openxmlformats.org/officeDocument/2006/relationships/hyperlink" Target="http://es.wikipedia.org/wiki/Inform%C3%A1tica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jp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3.wdp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openxmlformats.org/officeDocument/2006/relationships/slide" Target="slide3.xml"/><Relationship Id="rId12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image" Target="../media/image41.png"/><Relationship Id="rId5" Type="http://schemas.openxmlformats.org/officeDocument/2006/relationships/slide" Target="slide42.xml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slide" Target="slide43.xml"/><Relationship Id="rId1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auricio594945.monday.com/boards/354410568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Sesion%204.pdf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E22B37-09F7-9A17-818B-BF58A0114A7B}"/>
              </a:ext>
            </a:extLst>
          </p:cNvPr>
          <p:cNvSpPr txBox="1"/>
          <p:nvPr/>
        </p:nvSpPr>
        <p:spPr>
          <a:xfrm>
            <a:off x="181254" y="5794849"/>
            <a:ext cx="4556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b="1" dirty="0">
                <a:solidFill>
                  <a:schemeClr val="bg1"/>
                </a:solidFill>
              </a:rPr>
              <a:t>GERENCIA Y GESTION DE T.I//MODELO OPERATIVO DEL NEGOCIO T.I</a:t>
            </a:r>
          </a:p>
        </p:txBody>
      </p:sp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6B40C1C3-63C4-C756-97F2-03029CD4A9C0}"/>
              </a:ext>
            </a:extLst>
          </p:cNvPr>
          <p:cNvSpPr txBox="1"/>
          <p:nvPr/>
        </p:nvSpPr>
        <p:spPr>
          <a:xfrm>
            <a:off x="234492" y="4105147"/>
            <a:ext cx="4082415" cy="12230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334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 utilizan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flujos de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datos.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grafico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lógico del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flujo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 err="1">
                <a:solidFill>
                  <a:srgbClr val="FFFFFF"/>
                </a:solidFill>
                <a:latin typeface="Calibri"/>
                <a:cs typeface="Calibri"/>
              </a:rPr>
              <a:t>inforacion</a:t>
            </a:r>
            <a:endParaRPr sz="1600" dirty="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estructurados,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vertical,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especificaciones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proceso,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jerarquia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2E11B43-AC38-E27D-1C15-FCA993348E30}"/>
              </a:ext>
            </a:extLst>
          </p:cNvPr>
          <p:cNvSpPr txBox="1"/>
          <p:nvPr/>
        </p:nvSpPr>
        <p:spPr>
          <a:xfrm>
            <a:off x="609701" y="1565909"/>
            <a:ext cx="7182484" cy="1520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Century Gothic" panose="020B0502020202020204" pitchFamily="34" charset="0"/>
                <a:cs typeface="Calibri"/>
              </a:rPr>
              <a:t>Otras</a:t>
            </a:r>
            <a:r>
              <a:rPr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herramientas</a:t>
            </a:r>
            <a:r>
              <a:rPr sz="1400" spc="-15" dirty="0">
                <a:latin typeface="Century Gothic" panose="020B0502020202020204" pitchFamily="34" charset="0"/>
                <a:cs typeface="Calibri"/>
              </a:rPr>
              <a:t> para</a:t>
            </a:r>
            <a:r>
              <a:rPr sz="14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crear</a:t>
            </a:r>
            <a:r>
              <a:rPr sz="14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diseño</a:t>
            </a:r>
            <a:r>
              <a:rPr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sistemas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 de</a:t>
            </a:r>
            <a:r>
              <a:rPr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Información:</a:t>
            </a:r>
            <a:endParaRPr sz="140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Century Gothic" panose="020B0502020202020204" pitchFamily="34" charset="0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400" spc="-10" dirty="0">
                <a:latin typeface="Century Gothic" panose="020B0502020202020204" pitchFamily="34" charset="0"/>
                <a:cs typeface="Calibri"/>
              </a:rPr>
              <a:t>Desarrollo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orientado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a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objetos: El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objeto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es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la unidad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básica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del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análisis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diseño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los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sistemas, combina datos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procesos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específicos.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Se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basa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en </a:t>
            </a:r>
            <a:r>
              <a:rPr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conceptos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de clase y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herencia, los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objetos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que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pertenecen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a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cierta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 clase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tienen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características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esa</a:t>
            </a:r>
            <a:r>
              <a:rPr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clase,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 y</a:t>
            </a:r>
            <a:r>
              <a:rPr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los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objetos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pueden</a:t>
            </a:r>
            <a:r>
              <a:rPr sz="1400" spc="40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heredar</a:t>
            </a:r>
            <a:r>
              <a:rPr sz="1400" spc="39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5" dirty="0"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estructura</a:t>
            </a:r>
            <a:r>
              <a:rPr sz="14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comportamientos</a:t>
            </a:r>
            <a:r>
              <a:rPr sz="14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latin typeface="Century Gothic" panose="020B0502020202020204" pitchFamily="34" charset="0"/>
                <a:cs typeface="Calibri"/>
              </a:rPr>
              <a:t>una </a:t>
            </a:r>
            <a:r>
              <a:rPr sz="1400" spc="-5" dirty="0">
                <a:latin typeface="Century Gothic" panose="020B0502020202020204" pitchFamily="34" charset="0"/>
                <a:cs typeface="Calibri"/>
              </a:rPr>
              <a:t>clase</a:t>
            </a:r>
            <a:r>
              <a:rPr sz="14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latin typeface="Century Gothic" panose="020B0502020202020204" pitchFamily="34" charset="0"/>
                <a:cs typeface="Calibri"/>
              </a:rPr>
              <a:t>general</a:t>
            </a:r>
            <a:endParaRPr sz="140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9E10C742-47DB-460E-69AF-C594434C6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8502" y="726223"/>
            <a:ext cx="12636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0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DIS</a:t>
            </a:r>
            <a:r>
              <a:rPr sz="1400" b="1" i="0" spc="-15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E</a:t>
            </a:r>
            <a:r>
              <a:rPr sz="1400" b="1" i="0" spc="-35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Ñ</a:t>
            </a:r>
            <a:r>
              <a:rPr sz="1400" b="1" i="0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O</a:t>
            </a:r>
            <a:r>
              <a:rPr sz="1400" b="1" i="0" spc="-75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400" b="1" i="0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DE</a:t>
            </a:r>
            <a:r>
              <a:rPr sz="1400" b="1" i="0" spc="-40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400" b="1" i="0" spc="-190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T</a:t>
            </a:r>
            <a:r>
              <a:rPr sz="1400" b="1" i="0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.I</a:t>
            </a:r>
            <a:endParaRPr sz="1400" b="1" dirty="0">
              <a:latin typeface="Century Gothic" panose="020B0502020202020204" pitchFamily="34" charset="0"/>
              <a:cs typeface="Calibri Light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996E031-6EE8-6765-43FB-FC663E765EA9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9C89E2-B60E-5934-4D0C-2FCD10D4B4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7135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6B40C1C3-63C4-C756-97F2-03029CD4A9C0}"/>
              </a:ext>
            </a:extLst>
          </p:cNvPr>
          <p:cNvSpPr txBox="1"/>
          <p:nvPr/>
        </p:nvSpPr>
        <p:spPr>
          <a:xfrm>
            <a:off x="234492" y="4105147"/>
            <a:ext cx="4082415" cy="12230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334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 utilizan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flujos de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datos.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grafico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lógico del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flujo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 err="1">
                <a:solidFill>
                  <a:srgbClr val="FFFFFF"/>
                </a:solidFill>
                <a:latin typeface="Calibri"/>
                <a:cs typeface="Calibri"/>
              </a:rPr>
              <a:t>inforacion</a:t>
            </a:r>
            <a:endParaRPr sz="1600" dirty="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estructurados,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vertical,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especificaciones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proceso,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jerarquia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7667B831-819F-6234-D817-623AD43F7F4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6920" y="1674495"/>
            <a:ext cx="5766815" cy="404774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9266B27C-AADA-5A6C-FCB4-840ED7DE78EA}"/>
              </a:ext>
            </a:extLst>
          </p:cNvPr>
          <p:cNvSpPr txBox="1"/>
          <p:nvPr/>
        </p:nvSpPr>
        <p:spPr>
          <a:xfrm>
            <a:off x="3008502" y="690498"/>
            <a:ext cx="12636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DIS</a:t>
            </a:r>
            <a:r>
              <a:rPr sz="1400" b="1" spc="-15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E</a:t>
            </a:r>
            <a:r>
              <a:rPr sz="1400" b="1" spc="-35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Ñ</a:t>
            </a:r>
            <a:r>
              <a:rPr sz="1400" b="1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O</a:t>
            </a:r>
            <a:r>
              <a:rPr sz="1400" b="1" spc="-75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400" b="1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DE</a:t>
            </a:r>
            <a:r>
              <a:rPr sz="1400" b="1" spc="-40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400" b="1" spc="-190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T</a:t>
            </a:r>
            <a:r>
              <a:rPr sz="1400" b="1" dirty="0">
                <a:solidFill>
                  <a:srgbClr val="006FC0"/>
                </a:solidFill>
                <a:latin typeface="Century Gothic" panose="020B0502020202020204" pitchFamily="34" charset="0"/>
                <a:cs typeface="Calibri Light"/>
              </a:rPr>
              <a:t>.I</a:t>
            </a:r>
            <a:endParaRPr sz="1400" b="1" dirty="0">
              <a:latin typeface="Century Gothic" panose="020B0502020202020204" pitchFamily="34" charset="0"/>
              <a:cs typeface="Calibri Light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47BD044-C99A-0B1E-3000-A2044FA9C2BA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44B390-B898-1A8F-5A1C-1D8EA5DD62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9515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6B40C1C3-63C4-C756-97F2-03029CD4A9C0}"/>
              </a:ext>
            </a:extLst>
          </p:cNvPr>
          <p:cNvSpPr txBox="1"/>
          <p:nvPr/>
        </p:nvSpPr>
        <p:spPr>
          <a:xfrm>
            <a:off x="234492" y="4105147"/>
            <a:ext cx="4082415" cy="12230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334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 utilizan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flujos de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datos.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grafico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lógico del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flujo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 err="1">
                <a:solidFill>
                  <a:srgbClr val="FFFFFF"/>
                </a:solidFill>
                <a:latin typeface="Calibri"/>
                <a:cs typeface="Calibri"/>
              </a:rPr>
              <a:t>inforacion</a:t>
            </a:r>
            <a:endParaRPr sz="1600" dirty="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estructurados,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vertical,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especificaciones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proceso,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jerarquia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6DBE7C26-3856-FE6E-C91B-02DA1B4D8E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9665" y="807720"/>
            <a:ext cx="3467100" cy="4268724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3548508A-C2F3-8858-082B-201689F7EBC1}"/>
              </a:ext>
            </a:extLst>
          </p:cNvPr>
          <p:cNvSpPr txBox="1"/>
          <p:nvPr/>
        </p:nvSpPr>
        <p:spPr>
          <a:xfrm>
            <a:off x="406400" y="1470406"/>
            <a:ext cx="2804795" cy="19524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Ingeniería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Software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asistida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computador.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(CASE).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automatizar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metodologías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diseño de </a:t>
            </a:r>
            <a:r>
              <a:rPr sz="1400" spc="-4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facilitan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creación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una </a:t>
            </a:r>
            <a:r>
              <a:rPr sz="1400" spc="-4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documentación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clara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la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coordinación de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esfuerzos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desarrollo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equipo.</a:t>
            </a:r>
          </a:p>
        </p:txBody>
      </p:sp>
    </p:spTree>
    <p:extLst>
      <p:ext uri="{BB962C8B-B14F-4D97-AF65-F5344CB8AC3E}">
        <p14:creationId xmlns:p14="http://schemas.microsoft.com/office/powerpoint/2010/main" val="104146940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6B40C1C3-63C4-C756-97F2-03029CD4A9C0}"/>
              </a:ext>
            </a:extLst>
          </p:cNvPr>
          <p:cNvSpPr txBox="1"/>
          <p:nvPr/>
        </p:nvSpPr>
        <p:spPr>
          <a:xfrm>
            <a:off x="234492" y="4105147"/>
            <a:ext cx="4082415" cy="12230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334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 utilizan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flujos de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datos.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grafico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lógico del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flujo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 err="1">
                <a:solidFill>
                  <a:srgbClr val="FFFFFF"/>
                </a:solidFill>
                <a:latin typeface="Calibri"/>
                <a:cs typeface="Calibri"/>
              </a:rPr>
              <a:t>inforacion</a:t>
            </a:r>
            <a:endParaRPr sz="1600" dirty="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estructurados,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vertical,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especificaciones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proceso,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jerarquia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17DD562C-FF7A-D97F-F1E0-0D05B2991193}"/>
              </a:ext>
            </a:extLst>
          </p:cNvPr>
          <p:cNvSpPr txBox="1"/>
          <p:nvPr/>
        </p:nvSpPr>
        <p:spPr>
          <a:xfrm>
            <a:off x="982167" y="1103503"/>
            <a:ext cx="4175125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Algunas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son: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43510" indent="-131445">
              <a:lnSpc>
                <a:spcPct val="100000"/>
              </a:lnSpc>
              <a:buClr>
                <a:srgbClr val="445454"/>
              </a:buClr>
              <a:buFont typeface="Arial MT"/>
              <a:buChar char="•"/>
              <a:tabLst>
                <a:tab pos="14414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Gestión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proyectos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43510" indent="-13144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Gestión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configuración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u="heavy" spc="-10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(SCM)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43510" indent="-13144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Calidad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seguridad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software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43510" indent="-13144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nálisis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diseño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43510" indent="-13144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Desarrollo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interfaz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usuarios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43510" indent="-13144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44145" algn="l"/>
              </a:tabLst>
            </a:pP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Ingeniería</a:t>
            </a:r>
            <a:r>
              <a:rPr sz="1400" u="heavy" spc="5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1400" u="heavy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10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Orientada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Objetos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43510" indent="-13144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</a:t>
            </a:r>
            <a:r>
              <a:rPr sz="1400" u="heavy" spc="-10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ntegración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prueba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43510" indent="-13144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</a:t>
            </a:r>
            <a:r>
              <a:rPr sz="1400" u="heavy" spc="-10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étodos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formales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43510" indent="-13144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400" u="heavy" spc="-5" dirty="0">
                <a:solidFill>
                  <a:srgbClr val="013F99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/Servidor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43510" indent="-131445">
              <a:lnSpc>
                <a:spcPct val="100000"/>
              </a:lnSpc>
              <a:buFont typeface="Arial MT"/>
              <a:buChar char="•"/>
              <a:tabLst>
                <a:tab pos="144145" algn="l"/>
              </a:tabLst>
            </a:pP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Ingeniería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WEB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96850" indent="-184785">
              <a:lnSpc>
                <a:spcPct val="100000"/>
              </a:lnSpc>
              <a:buFont typeface="Arial MT"/>
              <a:buChar char="•"/>
              <a:tabLst>
                <a:tab pos="197485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Reingeniería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364579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6B40C1C3-63C4-C756-97F2-03029CD4A9C0}"/>
              </a:ext>
            </a:extLst>
          </p:cNvPr>
          <p:cNvSpPr txBox="1"/>
          <p:nvPr/>
        </p:nvSpPr>
        <p:spPr>
          <a:xfrm>
            <a:off x="234492" y="4105147"/>
            <a:ext cx="4082415" cy="12230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334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 utilizan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flujos de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datos.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grafico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lógico del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flujo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 err="1">
                <a:solidFill>
                  <a:srgbClr val="FFFFFF"/>
                </a:solidFill>
                <a:latin typeface="Calibri"/>
                <a:cs typeface="Calibri"/>
              </a:rPr>
              <a:t>inforacion</a:t>
            </a:r>
            <a:endParaRPr sz="1600" dirty="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estructurados,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vertical,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especificaciones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proceso,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jerarquia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8303797E-0496-E654-F368-88137AEF713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444" y="719327"/>
            <a:ext cx="6010656" cy="526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2681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6B40C1C3-63C4-C756-97F2-03029CD4A9C0}"/>
              </a:ext>
            </a:extLst>
          </p:cNvPr>
          <p:cNvSpPr txBox="1"/>
          <p:nvPr/>
        </p:nvSpPr>
        <p:spPr>
          <a:xfrm>
            <a:off x="234492" y="4105147"/>
            <a:ext cx="4082415" cy="12230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334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 utilizan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flujos de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datos.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grafico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lógico del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flujo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 err="1">
                <a:solidFill>
                  <a:srgbClr val="FFFFFF"/>
                </a:solidFill>
                <a:latin typeface="Calibri"/>
                <a:cs typeface="Calibri"/>
              </a:rPr>
              <a:t>inforacion</a:t>
            </a:r>
            <a:endParaRPr sz="1600" dirty="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estructurados,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vertical,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especificaciones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proceso,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jerarquia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5321E6C4-489C-4C21-55A6-1ECDBF980FB7}"/>
              </a:ext>
            </a:extLst>
          </p:cNvPr>
          <p:cNvSpPr txBox="1"/>
          <p:nvPr/>
        </p:nvSpPr>
        <p:spPr>
          <a:xfrm>
            <a:off x="542950" y="706373"/>
            <a:ext cx="2457425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Herramientas: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Microsoft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Projec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Racional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Rose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Jdeveloper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ORACLE </a:t>
            </a:r>
            <a:r>
              <a:rPr sz="1400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MagicDraw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49212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Visual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Paradigm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Microsoft Visio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BoUml</a:t>
            </a:r>
          </a:p>
          <a:p>
            <a:pPr marL="12700" marR="885825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Case</a:t>
            </a:r>
            <a:r>
              <a:rPr sz="1400" spc="-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Studio </a:t>
            </a:r>
            <a:r>
              <a:rPr sz="1400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Poseidon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Easy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Case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ORACLE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Designer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Power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Designer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162966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6B40C1C3-63C4-C756-97F2-03029CD4A9C0}"/>
              </a:ext>
            </a:extLst>
          </p:cNvPr>
          <p:cNvSpPr txBox="1"/>
          <p:nvPr/>
        </p:nvSpPr>
        <p:spPr>
          <a:xfrm>
            <a:off x="234492" y="4105147"/>
            <a:ext cx="4082415" cy="12230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334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 utilizan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flujos de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datos.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grafico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lógico del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flujo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 err="1">
                <a:solidFill>
                  <a:srgbClr val="FFFFFF"/>
                </a:solidFill>
                <a:latin typeface="Calibri"/>
                <a:cs typeface="Calibri"/>
              </a:rPr>
              <a:t>inforacion</a:t>
            </a:r>
            <a:endParaRPr sz="1600" dirty="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estructurados,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vertical,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especificaciones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proceso,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jerarquia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CBFB987C-02D1-E353-30C9-217AA0C48C3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6759" y="2491740"/>
            <a:ext cx="5603747" cy="3870960"/>
          </a:xfrm>
          <a:prstGeom prst="rect">
            <a:avLst/>
          </a:prstGeom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51B424A1-89EB-55C3-A1CC-5D06E434058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895" y="245363"/>
            <a:ext cx="6318504" cy="23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4935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38E5589A-1D25-256F-F1DB-BD1814520675}"/>
              </a:ext>
            </a:extLst>
          </p:cNvPr>
          <p:cNvSpPr txBox="1"/>
          <p:nvPr/>
        </p:nvSpPr>
        <p:spPr>
          <a:xfrm>
            <a:off x="633780" y="610615"/>
            <a:ext cx="6376620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Métodos</a:t>
            </a:r>
            <a:r>
              <a:rPr sz="1400" b="1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crear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sistemas</a:t>
            </a:r>
            <a:r>
              <a:rPr sz="1400" b="1" spc="-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715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Difieren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tamaño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complejidad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tecnológica.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Ciclo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vida,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prototipos,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paquetes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software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 </a:t>
            </a:r>
            <a:r>
              <a:rPr sz="1400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aplicación,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desarrollo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usuario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final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y la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subcontratación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outsourcing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CICLO</a:t>
            </a:r>
            <a:r>
              <a:rPr sz="14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VIDA.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basado en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fases,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divide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etapas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formales, </a:t>
            </a:r>
            <a:r>
              <a:rPr sz="1400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utiliza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crear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complejos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requiren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análisis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riguroso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712279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681F7ECE-6BEF-2A9C-36B6-1E87BD27C26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1328" y="1085088"/>
            <a:ext cx="3732901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5483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2871B5F9-7760-E978-4A14-1D9DE2188926}"/>
              </a:ext>
            </a:extLst>
          </p:cNvPr>
          <p:cNvSpPr txBox="1"/>
          <p:nvPr/>
        </p:nvSpPr>
        <p:spPr>
          <a:xfrm>
            <a:off x="633780" y="751154"/>
            <a:ext cx="459041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PROTOTIPADO.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Crear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experimental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rapidez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a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 </a:t>
            </a:r>
            <a:r>
              <a:rPr sz="12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bajo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443230">
              <a:lnSpc>
                <a:spcPct val="100000"/>
              </a:lnSpc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aprobado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 los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usuarios una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vez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finalizado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diseño,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convertir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en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2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producción.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Pasos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prototipado: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86690" indent="-174625">
              <a:lnSpc>
                <a:spcPct val="100000"/>
              </a:lnSpc>
              <a:buSzPct val="94444"/>
              <a:buAutoNum type="arabicPeriod"/>
              <a:tabLst>
                <a:tab pos="187325" algn="l"/>
              </a:tabLst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Identificar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requerimientos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básicos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usuario.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38125" indent="-226060">
              <a:lnSpc>
                <a:spcPct val="100000"/>
              </a:lnSpc>
              <a:buSzPct val="94444"/>
              <a:buAutoNum type="arabicPeriod"/>
              <a:tabLst>
                <a:tab pos="238760" algn="l"/>
              </a:tabLst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Desarrollo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prototipo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inicial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30480">
              <a:lnSpc>
                <a:spcPct val="100000"/>
              </a:lnSpc>
              <a:buSzPct val="94444"/>
              <a:buAutoNum type="arabicPeriod"/>
              <a:tabLst>
                <a:tab pos="238125" algn="l"/>
              </a:tabLst>
            </a:pP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Usar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prototipo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usuario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interactua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el </a:t>
            </a:r>
            <a:r>
              <a:rPr sz="12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prototipo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da sugerencias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mejorar.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37490" indent="-225425">
              <a:lnSpc>
                <a:spcPct val="100000"/>
              </a:lnSpc>
              <a:buSzPct val="94444"/>
              <a:buAutoNum type="arabicPeriod"/>
              <a:tabLst>
                <a:tab pos="238125" algn="l"/>
              </a:tabLst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Revisar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mejorar</a:t>
            </a: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prototipo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113906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43044" y="2608636"/>
            <a:ext cx="3018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419" sz="1600" b="1" dirty="0">
                <a:latin typeface="Morn Thin" panose="00000200000000000000" pitchFamily="50" charset="0"/>
              </a:rPr>
              <a:t>MODELO OPERATIVO DEL NEGOCIO TI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0" y="3350952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135" marR="979805">
              <a:lnSpc>
                <a:spcPct val="100000"/>
              </a:lnSpc>
            </a:pPr>
            <a:r>
              <a:rPr lang="es-MX" sz="1600" b="1" dirty="0">
                <a:latin typeface="Morn Thin" panose="00000200000000000000" pitchFamily="50" charset="0"/>
              </a:rPr>
              <a:t>CONCEPTOS.</a:t>
            </a:r>
            <a:r>
              <a:rPr lang="es-MX" sz="1600" b="1" spc="-10" dirty="0">
                <a:latin typeface="Calibri"/>
                <a:cs typeface="Calibri"/>
              </a:rPr>
              <a:t> </a:t>
            </a:r>
            <a:r>
              <a:rPr lang="es-MX" sz="1600" b="1" dirty="0">
                <a:latin typeface="Calibri"/>
                <a:cs typeface="Calibri"/>
              </a:rPr>
              <a:t> 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spc="-10" dirty="0">
                <a:latin typeface="Calibri"/>
                <a:cs typeface="Calibri"/>
              </a:rPr>
              <a:t>EJEMPLOS</a:t>
            </a:r>
            <a:r>
              <a:rPr lang="es-419" sz="1600" b="1" dirty="0">
                <a:latin typeface="Calibri"/>
                <a:cs typeface="Calibri"/>
              </a:rPr>
              <a:t> </a:t>
            </a:r>
            <a:r>
              <a:rPr lang="es-419" sz="1600" b="1" spc="-10" dirty="0">
                <a:latin typeface="Calibri"/>
                <a:cs typeface="Calibri"/>
              </a:rPr>
              <a:t>APLICADOS</a:t>
            </a:r>
            <a:endParaRPr lang="es-419" sz="16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14F32081-57E2-2A36-895C-CD660455D82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531" y="413004"/>
            <a:ext cx="5887212" cy="54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7299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61DF147C-1745-80D2-E4FC-C45E08CCA6AD}"/>
              </a:ext>
            </a:extLst>
          </p:cNvPr>
          <p:cNvSpPr txBox="1"/>
          <p:nvPr/>
        </p:nvSpPr>
        <p:spPr>
          <a:xfrm>
            <a:off x="938580" y="861821"/>
            <a:ext cx="4749800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DISEÑO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Ventajas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prototipado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265" marR="26670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útiles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cuando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hay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incertidumbre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requerimientos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26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utiliza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diseñar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interfaz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usuario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final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265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Fomentan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participación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usuario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final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090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D394BC52-12C3-28AF-F8EA-D553917A35BA}"/>
              </a:ext>
            </a:extLst>
          </p:cNvPr>
          <p:cNvSpPr txBox="1"/>
          <p:nvPr/>
        </p:nvSpPr>
        <p:spPr>
          <a:xfrm>
            <a:off x="633780" y="610615"/>
            <a:ext cx="448564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DISEÑO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Nuevas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metodológicas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crear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sistemas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265" marR="5080" indent="-4572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Desarrollo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rápido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aplicaciones</a:t>
            </a:r>
            <a:r>
              <a:rPr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RAD.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desarrollo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ágil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enfoca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entregar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software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funcional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rapidez,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proyecto </a:t>
            </a:r>
            <a:r>
              <a:rPr sz="1200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grande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descompone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subproyectos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pequeños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Desarrollo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basado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en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servicios web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921370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9C9ED42-A6F3-951D-29E6-E1F19E834FDE}"/>
              </a:ext>
            </a:extLst>
          </p:cNvPr>
          <p:cNvSpPr/>
          <p:nvPr/>
        </p:nvSpPr>
        <p:spPr>
          <a:xfrm>
            <a:off x="6827265" y="50233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C0AF7E-8749-0D9B-2B28-E76A92874B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573820" y="4244521"/>
            <a:ext cx="1352276" cy="2365829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B74AD6E4-970F-0FF8-E3C3-E259C4CA1E08}"/>
              </a:ext>
            </a:extLst>
          </p:cNvPr>
          <p:cNvSpPr txBox="1"/>
          <p:nvPr/>
        </p:nvSpPr>
        <p:spPr>
          <a:xfrm>
            <a:off x="924255" y="1026109"/>
            <a:ext cx="4068445" cy="1520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DISEÑO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Nuevas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metodológicas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crear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265" algn="l"/>
                <a:tab pos="470534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Desarrollo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aplicaciones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móviles,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multipantallas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 indent="-457834">
              <a:lnSpc>
                <a:spcPct val="100000"/>
              </a:lnSpc>
              <a:buFont typeface="Arial MT"/>
              <a:buChar char="•"/>
              <a:tabLst>
                <a:tab pos="469265" algn="l"/>
                <a:tab pos="470534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basado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servicios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web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050757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068F43A2-89EF-BC3E-AADA-CA55644A4545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11" name="object 9">
            <a:extLst>
              <a:ext uri="{FF2B5EF4-FFF2-40B4-BE49-F238E27FC236}">
                <a16:creationId xmlns:a16="http://schemas.microsoft.com/office/drawing/2014/main" id="{F449C56C-F9E6-18C9-7D78-AFCFB88E341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75" y="193547"/>
            <a:ext cx="7197852" cy="1156715"/>
          </a:xfrm>
          <a:prstGeom prst="rect">
            <a:avLst/>
          </a:prstGeom>
        </p:spPr>
      </p:pic>
      <p:pic>
        <p:nvPicPr>
          <p:cNvPr id="12" name="object 10">
            <a:extLst>
              <a:ext uri="{FF2B5EF4-FFF2-40B4-BE49-F238E27FC236}">
                <a16:creationId xmlns:a16="http://schemas.microsoft.com/office/drawing/2014/main" id="{A3455986-8BD2-B0EF-BA7E-5623BCC0FAC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03016" y="228600"/>
            <a:ext cx="3416808" cy="1121663"/>
          </a:xfrm>
          <a:prstGeom prst="rect">
            <a:avLst/>
          </a:prstGeom>
        </p:spPr>
      </p:pic>
      <p:sp>
        <p:nvSpPr>
          <p:cNvPr id="13" name="object 11">
            <a:extLst>
              <a:ext uri="{FF2B5EF4-FFF2-40B4-BE49-F238E27FC236}">
                <a16:creationId xmlns:a16="http://schemas.microsoft.com/office/drawing/2014/main" id="{F3217BCC-D88E-9741-C101-C65576D57490}"/>
              </a:ext>
            </a:extLst>
          </p:cNvPr>
          <p:cNvSpPr txBox="1"/>
          <p:nvPr/>
        </p:nvSpPr>
        <p:spPr>
          <a:xfrm>
            <a:off x="1175715" y="1756664"/>
            <a:ext cx="7024370" cy="12560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g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ú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n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 Re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</a:t>
            </a:r>
            <a:r>
              <a:rPr sz="1400" spc="-13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Ac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mia</a:t>
            </a:r>
            <a:r>
              <a:rPr sz="1400" spc="-1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p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ñ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:</a:t>
            </a:r>
          </a:p>
          <a:p>
            <a:pPr>
              <a:lnSpc>
                <a:spcPct val="100000"/>
              </a:lnSpc>
            </a:pPr>
            <a:endParaRPr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355600" marR="5080" indent="-343535" algn="just">
              <a:lnSpc>
                <a:spcPct val="120300"/>
              </a:lnSpc>
            </a:pP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“Es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el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conjunto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 conocimientos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científicos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y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técnicas que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hacen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posible el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tratamiento automático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 la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información por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medio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computadoras</a:t>
            </a:r>
            <a:r>
              <a:rPr sz="1400" spc="-4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electrónicas”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827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068F43A2-89EF-BC3E-AADA-CA55644A4545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11" name="object 9">
            <a:extLst>
              <a:ext uri="{FF2B5EF4-FFF2-40B4-BE49-F238E27FC236}">
                <a16:creationId xmlns:a16="http://schemas.microsoft.com/office/drawing/2014/main" id="{F449C56C-F9E6-18C9-7D78-AFCFB88E341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75" y="193547"/>
            <a:ext cx="7197852" cy="1156715"/>
          </a:xfrm>
          <a:prstGeom prst="rect">
            <a:avLst/>
          </a:prstGeom>
        </p:spPr>
      </p:pic>
      <p:sp>
        <p:nvSpPr>
          <p:cNvPr id="2" name="object 10">
            <a:extLst>
              <a:ext uri="{FF2B5EF4-FFF2-40B4-BE49-F238E27FC236}">
                <a16:creationId xmlns:a16="http://schemas.microsoft.com/office/drawing/2014/main" id="{555E5450-9597-B42A-3DDD-54828F9C0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4341" y="550368"/>
            <a:ext cx="19405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0" spc="-2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Ob</a:t>
            </a:r>
            <a:r>
              <a:rPr sz="2800" i="0" spc="-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j</a:t>
            </a:r>
            <a:r>
              <a:rPr sz="2800" i="0" spc="-4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e</a:t>
            </a:r>
            <a:r>
              <a:rPr sz="2800" i="0" spc="-1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t</a:t>
            </a:r>
            <a:r>
              <a:rPr sz="2800" i="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i</a:t>
            </a:r>
            <a:r>
              <a:rPr sz="2800" i="0" spc="-4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v</a:t>
            </a:r>
            <a:r>
              <a:rPr sz="2800" i="0" spc="-1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os</a:t>
            </a:r>
            <a:endParaRPr sz="2800" dirty="0">
              <a:latin typeface="Century Gothic" panose="020B0502020202020204" pitchFamily="34" charset="0"/>
              <a:cs typeface="Calibri Light"/>
            </a:endParaRPr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4A574A28-10B9-E84E-B376-2E0908515C8C}"/>
              </a:ext>
            </a:extLst>
          </p:cNvPr>
          <p:cNvSpPr txBox="1"/>
          <p:nvPr/>
        </p:nvSpPr>
        <p:spPr>
          <a:xfrm>
            <a:off x="1016000" y="1710309"/>
            <a:ext cx="6539230" cy="32321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Los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objetivos</a:t>
            </a:r>
            <a:r>
              <a:rPr sz="1400" spc="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la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auditoría</a:t>
            </a:r>
            <a:r>
              <a:rPr sz="1400" spc="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Informática</a:t>
            </a:r>
            <a:r>
              <a:rPr sz="1400" u="heavy" spc="60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son: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355600" indent="-343535">
              <a:lnSpc>
                <a:spcPct val="100000"/>
              </a:lnSpc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control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2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función</a:t>
            </a:r>
            <a:r>
              <a:rPr sz="1400" u="heavy" spc="80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informática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355600" indent="-343535">
              <a:lnSpc>
                <a:spcPts val="2140"/>
              </a:lnSpc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El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análisis</a:t>
            </a:r>
            <a:r>
              <a:rPr sz="1400" spc="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la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eficiencia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 los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Sistemas</a:t>
            </a:r>
            <a:r>
              <a:rPr sz="1400" u="heavy" spc="8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Informáticos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355600" marR="499745" indent="-343535">
              <a:lnSpc>
                <a:spcPct val="80000"/>
              </a:lnSpc>
              <a:spcBef>
                <a:spcPts val="415"/>
              </a:spcBef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verificación</a:t>
            </a:r>
            <a:r>
              <a:rPr sz="1400" spc="-5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del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cumplimiento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Normativa</a:t>
            </a:r>
            <a:r>
              <a:rPr sz="1400" spc="-5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este </a:t>
            </a:r>
            <a:r>
              <a:rPr sz="1400" spc="-484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ámbito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355600" indent="-343535">
              <a:lnSpc>
                <a:spcPts val="2130"/>
              </a:lnSpc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revisión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la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eficaz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los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recursos</a:t>
            </a:r>
            <a:r>
              <a:rPr sz="1400" spc="9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informáticos.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12700">
              <a:lnSpc>
                <a:spcPts val="1905"/>
              </a:lnSpc>
            </a:pP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auditoría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informática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sirve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para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mejorar</a:t>
            </a:r>
            <a:r>
              <a:rPr sz="1400" spc="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ciertas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características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355600">
              <a:lnSpc>
                <a:spcPts val="1935"/>
              </a:lnSpc>
            </a:pP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en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empresa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como: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Desempeño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Fiabilidad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Eficacia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Rentabilidad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Seguridad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Privacidad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7516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068F43A2-89EF-BC3E-AADA-CA55644A4545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11" name="object 9">
            <a:extLst>
              <a:ext uri="{FF2B5EF4-FFF2-40B4-BE49-F238E27FC236}">
                <a16:creationId xmlns:a16="http://schemas.microsoft.com/office/drawing/2014/main" id="{F449C56C-F9E6-18C9-7D78-AFCFB88E341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75" y="174497"/>
            <a:ext cx="7197852" cy="1156715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01ABD678-B4B3-05C0-A6D9-BBAF111FC4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4686" y="590436"/>
            <a:ext cx="474345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600" i="0" spc="-1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F</a:t>
            </a:r>
            <a:r>
              <a:rPr sz="1600" i="0" spc="-3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U</a:t>
            </a:r>
            <a:r>
              <a:rPr sz="1600" i="0" spc="-2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N</a:t>
            </a:r>
            <a:r>
              <a:rPr sz="1600" i="0" spc="-3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C</a:t>
            </a:r>
            <a:r>
              <a:rPr sz="1600" i="0" spc="-2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I</a:t>
            </a:r>
            <a:r>
              <a:rPr sz="1600" i="0" spc="-3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Ó</a:t>
            </a:r>
            <a:r>
              <a:rPr sz="1600" i="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N</a:t>
            </a:r>
            <a:r>
              <a:rPr sz="1600" i="0" spc="-7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600" i="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DE</a:t>
            </a:r>
            <a:r>
              <a:rPr sz="1600" i="0" spc="-7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600" i="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LA</a:t>
            </a:r>
            <a:r>
              <a:rPr sz="1600" i="0" spc="-6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600" i="0" spc="-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I</a:t>
            </a:r>
            <a:r>
              <a:rPr sz="1600" i="0" spc="-2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N</a:t>
            </a:r>
            <a:r>
              <a:rPr sz="1600" i="0" spc="-5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F</a:t>
            </a:r>
            <a:r>
              <a:rPr sz="1600" i="0" spc="-3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O</a:t>
            </a:r>
            <a:r>
              <a:rPr sz="1600" i="0" spc="-2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R</a:t>
            </a:r>
            <a:r>
              <a:rPr sz="1600" i="0" spc="-4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M</a:t>
            </a:r>
            <a:r>
              <a:rPr sz="1600" i="0" spc="-19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Á</a:t>
            </a:r>
            <a:r>
              <a:rPr sz="1600" i="0" spc="-2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TI</a:t>
            </a:r>
            <a:r>
              <a:rPr sz="1600" i="0" spc="-3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C</a:t>
            </a:r>
            <a:r>
              <a:rPr sz="1600" i="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A</a:t>
            </a:r>
            <a:r>
              <a:rPr sz="1600" i="0" spc="-7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600" i="0" spc="-1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E</a:t>
            </a:r>
            <a:r>
              <a:rPr sz="1600" i="0" spc="10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N</a:t>
            </a:r>
            <a:r>
              <a:rPr sz="1600" i="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LA </a:t>
            </a:r>
            <a:r>
              <a:rPr sz="1600" i="0" spc="-5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600" i="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E</a:t>
            </a:r>
            <a:r>
              <a:rPr sz="1600" i="0" spc="-3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M</a:t>
            </a:r>
            <a:r>
              <a:rPr sz="1600" i="0" spc="-2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P</a:t>
            </a:r>
            <a:r>
              <a:rPr sz="1600" i="0" spc="-2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R</a:t>
            </a:r>
            <a:r>
              <a:rPr sz="1600" i="0" spc="-45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ES</a:t>
            </a:r>
            <a:r>
              <a:rPr sz="1600" i="0" dirty="0">
                <a:solidFill>
                  <a:srgbClr val="FFFFFF"/>
                </a:solidFill>
                <a:latin typeface="Century Gothic" panose="020B0502020202020204" pitchFamily="34" charset="0"/>
                <a:cs typeface="Calibri Light"/>
              </a:rPr>
              <a:t>A</a:t>
            </a: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1724A553-2583-B9CB-67C2-7048A8369C40}"/>
              </a:ext>
            </a:extLst>
          </p:cNvPr>
          <p:cNvSpPr txBox="1"/>
          <p:nvPr/>
        </p:nvSpPr>
        <p:spPr>
          <a:xfrm>
            <a:off x="700227" y="1351915"/>
            <a:ext cx="7614920" cy="2693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575" algn="just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Este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valioso activo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llamado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información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encuentra presente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diferentes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formas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acuerdo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con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medios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por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cuales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distribuye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almacena.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Puede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ser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tangible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como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documentos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impresos,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contratos,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etc,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intangible,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como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lo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caso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4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cualquier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405"/>
              </a:spcBef>
            </a:pP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sistema,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dato,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elemento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proceso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9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organización.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300"/>
              </a:spcBef>
            </a:pP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Este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valioso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activo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llamado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información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encuentra presente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diferentes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formas</a:t>
            </a:r>
            <a:r>
              <a:rPr sz="1400" spc="-4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acuerdo</a:t>
            </a:r>
            <a:r>
              <a:rPr sz="1400" spc="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con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medios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cuales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se 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distribuye</a:t>
            </a:r>
            <a:r>
              <a:rPr sz="1400" spc="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se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almacena.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Puede</a:t>
            </a:r>
            <a:r>
              <a:rPr sz="1400" spc="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tangible</a:t>
            </a:r>
            <a:r>
              <a:rPr sz="1400" spc="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como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documentos</a:t>
            </a:r>
            <a:r>
              <a:rPr sz="1400" spc="4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impresos,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contratos,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etc,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intangible,</a:t>
            </a:r>
            <a:r>
              <a:rPr sz="1400" spc="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como </a:t>
            </a:r>
            <a:r>
              <a:rPr sz="1400" spc="-39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lo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caso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cualquier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sistema,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dato,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elemento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proceso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8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organización.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9" name="object 12">
            <a:extLst>
              <a:ext uri="{FF2B5EF4-FFF2-40B4-BE49-F238E27FC236}">
                <a16:creationId xmlns:a16="http://schemas.microsoft.com/office/drawing/2014/main" id="{EC4A5A8B-3420-C9CF-18B3-81B2608DAFB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1039" y="4301189"/>
            <a:ext cx="993647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7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068F43A2-89EF-BC3E-AADA-CA55644A4545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2" name="object 9">
            <a:extLst>
              <a:ext uri="{FF2B5EF4-FFF2-40B4-BE49-F238E27FC236}">
                <a16:creationId xmlns:a16="http://schemas.microsoft.com/office/drawing/2014/main" id="{6B2550D6-9C03-638F-EBF5-7E8906814E0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3088" y="620268"/>
            <a:ext cx="7845552" cy="5434584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22929221-C568-BD73-0FD9-B23BB87B421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3088" y="437387"/>
            <a:ext cx="2976372" cy="873251"/>
          </a:xfrm>
          <a:prstGeom prst="rect">
            <a:avLst/>
          </a:prstGeom>
        </p:spPr>
      </p:pic>
      <p:pic>
        <p:nvPicPr>
          <p:cNvPr id="5" name="object 11">
            <a:extLst>
              <a:ext uri="{FF2B5EF4-FFF2-40B4-BE49-F238E27FC236}">
                <a16:creationId xmlns:a16="http://schemas.microsoft.com/office/drawing/2014/main" id="{D136C3EF-327C-CC8A-9489-9352F553501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7491" y="542544"/>
            <a:ext cx="2618232" cy="6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6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068F43A2-89EF-BC3E-AADA-CA55644A4545}"/>
              </a:ext>
            </a:extLst>
          </p:cNvPr>
          <p:cNvSpPr txBox="1">
            <a:spLocks/>
          </p:cNvSpPr>
          <p:nvPr/>
        </p:nvSpPr>
        <p:spPr>
          <a:xfrm>
            <a:off x="2136647" y="6364220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11" name="object 9">
            <a:extLst>
              <a:ext uri="{FF2B5EF4-FFF2-40B4-BE49-F238E27FC236}">
                <a16:creationId xmlns:a16="http://schemas.microsoft.com/office/drawing/2014/main" id="{F449C56C-F9E6-18C9-7D78-AFCFB88E341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75" y="174497"/>
            <a:ext cx="7197852" cy="1156715"/>
          </a:xfrm>
          <a:prstGeom prst="rect">
            <a:avLst/>
          </a:prstGeom>
        </p:spPr>
      </p:pic>
      <p:sp>
        <p:nvSpPr>
          <p:cNvPr id="2" name="object 11">
            <a:extLst>
              <a:ext uri="{FF2B5EF4-FFF2-40B4-BE49-F238E27FC236}">
                <a16:creationId xmlns:a16="http://schemas.microsoft.com/office/drawing/2014/main" id="{68A6838B-FD5A-1B82-9138-DD3F1FB044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9894" y="417703"/>
            <a:ext cx="2401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i="0" spc="-45" dirty="0">
                <a:solidFill>
                  <a:srgbClr val="FFFFFF"/>
                </a:solidFill>
                <a:latin typeface="Calibri"/>
                <a:cs typeface="Calibri"/>
              </a:rPr>
              <a:t>AUDITORÍA</a:t>
            </a:r>
            <a:endParaRPr sz="4000">
              <a:latin typeface="Calibri"/>
              <a:cs typeface="Calibri"/>
            </a:endParaRPr>
          </a:p>
        </p:txBody>
      </p:sp>
      <p:grpSp>
        <p:nvGrpSpPr>
          <p:cNvPr id="3" name="object 12">
            <a:extLst>
              <a:ext uri="{FF2B5EF4-FFF2-40B4-BE49-F238E27FC236}">
                <a16:creationId xmlns:a16="http://schemas.microsoft.com/office/drawing/2014/main" id="{D14B1136-81F9-9B04-5011-16F3B98F36FB}"/>
              </a:ext>
            </a:extLst>
          </p:cNvPr>
          <p:cNvGrpSpPr/>
          <p:nvPr/>
        </p:nvGrpSpPr>
        <p:grpSpPr>
          <a:xfrm>
            <a:off x="1226819" y="3572255"/>
            <a:ext cx="6690359" cy="1198245"/>
            <a:chOff x="1226819" y="3572255"/>
            <a:chExt cx="6690359" cy="1198245"/>
          </a:xfrm>
        </p:grpSpPr>
        <p:pic>
          <p:nvPicPr>
            <p:cNvPr id="4" name="object 13">
              <a:extLst>
                <a:ext uri="{FF2B5EF4-FFF2-40B4-BE49-F238E27FC236}">
                  <a16:creationId xmlns:a16="http://schemas.microsoft.com/office/drawing/2014/main" id="{9F03902F-305A-1C3A-59CD-5A80F2EA42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6819" y="3572255"/>
              <a:ext cx="6690359" cy="1197864"/>
            </a:xfrm>
            <a:prstGeom prst="rect">
              <a:avLst/>
            </a:prstGeom>
          </p:spPr>
        </p:pic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6C26F073-1E3A-8498-5041-298EBF602AC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119" y="3573779"/>
              <a:ext cx="5871972" cy="429768"/>
            </a:xfrm>
            <a:prstGeom prst="rect">
              <a:avLst/>
            </a:prstGeom>
          </p:spPr>
        </p:pic>
        <p:pic>
          <p:nvPicPr>
            <p:cNvPr id="6" name="object 15">
              <a:extLst>
                <a:ext uri="{FF2B5EF4-FFF2-40B4-BE49-F238E27FC236}">
                  <a16:creationId xmlns:a16="http://schemas.microsoft.com/office/drawing/2014/main" id="{83C8D82D-DD45-C05E-D505-F75524C292B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3268" y="3758183"/>
              <a:ext cx="5788152" cy="428244"/>
            </a:xfrm>
            <a:prstGeom prst="rect">
              <a:avLst/>
            </a:prstGeom>
          </p:spPr>
        </p:pic>
        <p:pic>
          <p:nvPicPr>
            <p:cNvPr id="9" name="object 16">
              <a:extLst>
                <a:ext uri="{FF2B5EF4-FFF2-40B4-BE49-F238E27FC236}">
                  <a16:creationId xmlns:a16="http://schemas.microsoft.com/office/drawing/2014/main" id="{1D66A47F-8485-F463-3F17-CF85FAC9918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3603" y="3941063"/>
              <a:ext cx="6512052" cy="429768"/>
            </a:xfrm>
            <a:prstGeom prst="rect">
              <a:avLst/>
            </a:prstGeom>
          </p:spPr>
        </p:pic>
        <p:pic>
          <p:nvPicPr>
            <p:cNvPr id="12" name="object 17">
              <a:extLst>
                <a:ext uri="{FF2B5EF4-FFF2-40B4-BE49-F238E27FC236}">
                  <a16:creationId xmlns:a16="http://schemas.microsoft.com/office/drawing/2014/main" id="{685668D9-2D87-9DDF-F098-6B6DCFD3736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1619" y="4125468"/>
              <a:ext cx="6254496" cy="429768"/>
            </a:xfrm>
            <a:prstGeom prst="rect">
              <a:avLst/>
            </a:prstGeom>
          </p:spPr>
        </p:pic>
        <p:pic>
          <p:nvPicPr>
            <p:cNvPr id="13" name="object 18">
              <a:extLst>
                <a:ext uri="{FF2B5EF4-FFF2-40B4-BE49-F238E27FC236}">
                  <a16:creationId xmlns:a16="http://schemas.microsoft.com/office/drawing/2014/main" id="{5F6759F1-C4B1-76C6-376A-DDBB631B05C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4852" y="4308347"/>
              <a:ext cx="4757928" cy="429768"/>
            </a:xfrm>
            <a:prstGeom prst="rect">
              <a:avLst/>
            </a:prstGeom>
          </p:spPr>
        </p:pic>
      </p:grpSp>
      <p:sp>
        <p:nvSpPr>
          <p:cNvPr id="14" name="object 19">
            <a:extLst>
              <a:ext uri="{FF2B5EF4-FFF2-40B4-BE49-F238E27FC236}">
                <a16:creationId xmlns:a16="http://schemas.microsoft.com/office/drawing/2014/main" id="{8ECA40C4-C2C5-8B3C-8B53-E6C46075B13B}"/>
              </a:ext>
            </a:extLst>
          </p:cNvPr>
          <p:cNvSpPr txBox="1"/>
          <p:nvPr/>
        </p:nvSpPr>
        <p:spPr>
          <a:xfrm>
            <a:off x="500684" y="1579442"/>
            <a:ext cx="7830184" cy="1649811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01600" algn="just">
              <a:lnSpc>
                <a:spcPct val="100000"/>
              </a:lnSpc>
              <a:spcBef>
                <a:spcPts val="585"/>
              </a:spcBef>
            </a:pPr>
            <a:r>
              <a:rPr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</a:t>
            </a:r>
            <a:r>
              <a:rPr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g</a:t>
            </a:r>
            <a:r>
              <a:rPr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ú</a:t>
            </a:r>
            <a:r>
              <a:rPr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</a:t>
            </a:r>
            <a:r>
              <a:rPr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pc="-4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eal</a:t>
            </a:r>
            <a:r>
              <a:rPr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ademia</a:t>
            </a:r>
            <a:r>
              <a:rPr spc="-1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Españo</a:t>
            </a:r>
            <a:r>
              <a:rPr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</a:t>
            </a:r>
            <a:r>
              <a:rPr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a:</a:t>
            </a:r>
            <a:endParaRPr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  <a:p>
            <a:pPr marL="444500" indent="-342900">
              <a:lnSpc>
                <a:spcPct val="100000"/>
              </a:lnSpc>
              <a:spcBef>
                <a:spcPts val="595"/>
              </a:spcBef>
              <a:buChar char="•"/>
              <a:tabLst>
                <a:tab pos="443865" algn="l"/>
                <a:tab pos="444500" algn="l"/>
              </a:tabLst>
            </a:pPr>
            <a:r>
              <a:rPr sz="20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“</a:t>
            </a:r>
            <a:r>
              <a:rPr sz="16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6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la</a:t>
            </a:r>
            <a:r>
              <a:rPr sz="1600" spc="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revisión</a:t>
            </a:r>
            <a:r>
              <a:rPr sz="16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independiente</a:t>
            </a:r>
            <a:r>
              <a:rPr sz="1600" spc="5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600" spc="39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2400" spc="-15" baseline="7716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Alguna</a:t>
            </a:r>
            <a:r>
              <a:rPr sz="2400" spc="15" baseline="7716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2400" baseline="7716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 </a:t>
            </a:r>
            <a:r>
              <a:rPr sz="2400" spc="-15" baseline="7716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algunas</a:t>
            </a:r>
            <a:endParaRPr sz="2400" baseline="7716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  <a:p>
            <a:pPr marL="112395" marR="66040" algn="just">
              <a:lnSpc>
                <a:spcPct val="100000"/>
              </a:lnSpc>
              <a:spcBef>
                <a:spcPts val="420"/>
              </a:spcBef>
            </a:pP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actividades, funciones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específicas, resultados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u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operaciones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una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entidad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administrativa,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realizada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por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profesional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auditoría,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el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propósito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evaluar</a:t>
            </a:r>
            <a:r>
              <a:rPr sz="1400" spc="3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su</a:t>
            </a:r>
            <a:r>
              <a:rPr sz="1400" spc="35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correcta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realización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y,</a:t>
            </a:r>
            <a:r>
              <a:rPr sz="1400" spc="-9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base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en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ese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análisis,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poder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emitir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opinión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autorizada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sobre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razonalidad</a:t>
            </a:r>
            <a:r>
              <a:rPr sz="1400" spc="-4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sus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resultados</a:t>
            </a:r>
            <a:r>
              <a:rPr sz="1400" spc="-4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y el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cumplimiento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sus</a:t>
            </a:r>
            <a:r>
              <a:rPr sz="1400" spc="-1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operaciones”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16" name="object 10">
            <a:extLst>
              <a:ext uri="{FF2B5EF4-FFF2-40B4-BE49-F238E27FC236}">
                <a16:creationId xmlns:a16="http://schemas.microsoft.com/office/drawing/2014/main" id="{EBD2DEA6-856D-A9F0-EE0F-9DA1B48F357F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2504" y="5050535"/>
            <a:ext cx="1691639" cy="162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2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068F43A2-89EF-BC3E-AADA-CA55644A4545}"/>
              </a:ext>
            </a:extLst>
          </p:cNvPr>
          <p:cNvSpPr txBox="1">
            <a:spLocks/>
          </p:cNvSpPr>
          <p:nvPr/>
        </p:nvSpPr>
        <p:spPr>
          <a:xfrm>
            <a:off x="1932206" y="6379437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11" name="object 9">
            <a:extLst>
              <a:ext uri="{FF2B5EF4-FFF2-40B4-BE49-F238E27FC236}">
                <a16:creationId xmlns:a16="http://schemas.microsoft.com/office/drawing/2014/main" id="{F449C56C-F9E6-18C9-7D78-AFCFB88E341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75" y="193547"/>
            <a:ext cx="7197852" cy="1156715"/>
          </a:xfrm>
          <a:prstGeom prst="rect">
            <a:avLst/>
          </a:prstGeom>
        </p:spPr>
      </p:pic>
      <p:sp>
        <p:nvSpPr>
          <p:cNvPr id="2" name="object 13">
            <a:extLst>
              <a:ext uri="{FF2B5EF4-FFF2-40B4-BE49-F238E27FC236}">
                <a16:creationId xmlns:a16="http://schemas.microsoft.com/office/drawing/2014/main" id="{FD52EF16-B82C-C3C7-CB4A-2780262BBBAF}"/>
              </a:ext>
            </a:extLst>
          </p:cNvPr>
          <p:cNvSpPr txBox="1"/>
          <p:nvPr/>
        </p:nvSpPr>
        <p:spPr>
          <a:xfrm>
            <a:off x="1122070" y="2322957"/>
            <a:ext cx="6910070" cy="1336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715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Expansión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trueque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(Control)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–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Mayor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cantidad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400" spc="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volumen</a:t>
            </a:r>
            <a:r>
              <a:rPr sz="1400" spc="38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monto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las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transacciones,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requieren</a:t>
            </a:r>
            <a:r>
              <a:rPr sz="1400" spc="36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mecanismos rudimentarios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registro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36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actividades</a:t>
            </a:r>
            <a:r>
              <a:rPr sz="1400" spc="-5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mercantiles.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Char char="•"/>
            </a:pPr>
            <a:endParaRPr sz="1200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  <a:p>
            <a:pPr marL="354965" marR="508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Creación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gremios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de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comerciantes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mercados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(mejor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control),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registro</a:t>
            </a:r>
            <a:r>
              <a:rPr sz="1400" spc="-5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actividades</a:t>
            </a:r>
            <a:r>
              <a:rPr sz="1400" spc="-4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individuales</a:t>
            </a:r>
            <a:r>
              <a:rPr sz="1400" spc="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conjuntas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8F469579-B116-EAA1-71E0-DF3806B93503}"/>
              </a:ext>
            </a:extLst>
          </p:cNvPr>
          <p:cNvSpPr txBox="1"/>
          <p:nvPr/>
        </p:nvSpPr>
        <p:spPr>
          <a:xfrm>
            <a:off x="995170" y="3796158"/>
            <a:ext cx="55448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6970" algn="l"/>
                <a:tab pos="1786889" algn="l"/>
                <a:tab pos="3115945" algn="l"/>
                <a:tab pos="4228465" algn="l"/>
                <a:tab pos="4510405" algn="l"/>
              </a:tabLst>
            </a:pPr>
            <a:r>
              <a:rPr sz="1400" spc="-4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v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sio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	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po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	m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t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ic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ul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,	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</a:t>
            </a:r>
            <a:r>
              <a:rPr sz="1400" spc="-5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f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	a	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omp</a:t>
            </a:r>
            <a:r>
              <a:rPr sz="1400" spc="-2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b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</a:p>
        </p:txBody>
      </p:sp>
      <p:sp>
        <p:nvSpPr>
          <p:cNvPr id="4" name="object 15">
            <a:extLst>
              <a:ext uri="{FF2B5EF4-FFF2-40B4-BE49-F238E27FC236}">
                <a16:creationId xmlns:a16="http://schemas.microsoft.com/office/drawing/2014/main" id="{21DE66FC-0F6D-CF28-89B7-6017D4ED6967}"/>
              </a:ext>
            </a:extLst>
          </p:cNvPr>
          <p:cNvSpPr txBox="1"/>
          <p:nvPr/>
        </p:nvSpPr>
        <p:spPr>
          <a:xfrm>
            <a:off x="6689724" y="3796158"/>
            <a:ext cx="7670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2920" algn="l"/>
              </a:tabLst>
            </a:pP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si	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as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0D3EB99C-1F06-E7FC-7BF7-6DE84CEDAEC2}"/>
              </a:ext>
            </a:extLst>
          </p:cNvPr>
          <p:cNvSpPr txBox="1"/>
          <p:nvPr/>
        </p:nvSpPr>
        <p:spPr>
          <a:xfrm>
            <a:off x="890014" y="4070479"/>
            <a:ext cx="656526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transacciones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registraban correctamente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y si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cantidades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eran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exactas,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para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evitar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desfalcos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ni</a:t>
            </a:r>
            <a:r>
              <a:rPr sz="1400" spc="40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pérdidas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 bienes que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custodiaban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-18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administradores.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6" name="object 17">
            <a:extLst>
              <a:ext uri="{FF2B5EF4-FFF2-40B4-BE49-F238E27FC236}">
                <a16:creationId xmlns:a16="http://schemas.microsoft.com/office/drawing/2014/main" id="{5856DD91-3363-8CB5-21A6-E6F2607AC66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228843"/>
            <a:ext cx="1691639" cy="1629154"/>
          </a:xfrm>
          <a:prstGeom prst="rect">
            <a:avLst/>
          </a:prstGeom>
        </p:spPr>
      </p:pic>
      <p:pic>
        <p:nvPicPr>
          <p:cNvPr id="12" name="object 10">
            <a:extLst>
              <a:ext uri="{FF2B5EF4-FFF2-40B4-BE49-F238E27FC236}">
                <a16:creationId xmlns:a16="http://schemas.microsoft.com/office/drawing/2014/main" id="{A23DA368-FFEC-61A2-5259-33C35009B25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2928" y="247968"/>
            <a:ext cx="7159752" cy="1121664"/>
          </a:xfrm>
          <a:prstGeom prst="rect">
            <a:avLst/>
          </a:prstGeom>
        </p:spPr>
      </p:pic>
      <p:pic>
        <p:nvPicPr>
          <p:cNvPr id="13" name="object 11">
            <a:extLst>
              <a:ext uri="{FF2B5EF4-FFF2-40B4-BE49-F238E27FC236}">
                <a16:creationId xmlns:a16="http://schemas.microsoft.com/office/drawing/2014/main" id="{6767B5EB-5A02-2993-CBBA-14C2C2A612F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6551" y="1382267"/>
            <a:ext cx="6998208" cy="653796"/>
          </a:xfrm>
          <a:prstGeom prst="rect">
            <a:avLst/>
          </a:prstGeom>
        </p:spPr>
      </p:pic>
      <p:pic>
        <p:nvPicPr>
          <p:cNvPr id="14" name="object 12">
            <a:extLst>
              <a:ext uri="{FF2B5EF4-FFF2-40B4-BE49-F238E27FC236}">
                <a16:creationId xmlns:a16="http://schemas.microsoft.com/office/drawing/2014/main" id="{8DA39C56-4220-CD65-8722-310EACC56966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6319" y="1732788"/>
            <a:ext cx="6403848" cy="65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90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2"/>
              <a:ext cx="340923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es-419" b="1" dirty="0">
                  <a:solidFill>
                    <a:schemeClr val="bg1"/>
                  </a:solidFill>
                  <a:latin typeface="Morn Thin" panose="00000200000000000000" pitchFamily="50" charset="0"/>
                </a:rPr>
                <a:t>MODELO OPERATIVO DEL NEGOCIO TI</a:t>
              </a: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068F43A2-89EF-BC3E-AADA-CA55644A4545}"/>
              </a:ext>
            </a:extLst>
          </p:cNvPr>
          <p:cNvSpPr txBox="1">
            <a:spLocks/>
          </p:cNvSpPr>
          <p:nvPr/>
        </p:nvSpPr>
        <p:spPr>
          <a:xfrm>
            <a:off x="1825083" y="6315452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8D1B188F-CCE4-7A27-CC65-827177418668}"/>
              </a:ext>
            </a:extLst>
          </p:cNvPr>
          <p:cNvSpPr txBox="1"/>
          <p:nvPr/>
        </p:nvSpPr>
        <p:spPr>
          <a:xfrm>
            <a:off x="2379726" y="915670"/>
            <a:ext cx="16516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1407160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eac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ó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	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4071D19E-BA6B-F7E5-0795-35B98E453FB3}"/>
              </a:ext>
            </a:extLst>
          </p:cNvPr>
          <p:cNvSpPr txBox="1"/>
          <p:nvPr/>
        </p:nvSpPr>
        <p:spPr>
          <a:xfrm>
            <a:off x="4248403" y="915670"/>
            <a:ext cx="25336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1481455" algn="l"/>
              </a:tabLst>
            </a:pP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Empresas	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y	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actividades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BDE5233A-CC19-DA98-F7B8-A3E4711F377E}"/>
              </a:ext>
            </a:extLst>
          </p:cNvPr>
          <p:cNvSpPr txBox="1"/>
          <p:nvPr/>
        </p:nvSpPr>
        <p:spPr>
          <a:xfrm>
            <a:off x="2722626" y="1189685"/>
            <a:ext cx="24949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Bancarias</a:t>
            </a:r>
            <a:r>
              <a:rPr sz="1400" spc="37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(mayor</a:t>
            </a:r>
            <a:r>
              <a:rPr sz="1400" spc="-5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control).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29ACA9C4-B397-AD5E-B178-465859359544}"/>
              </a:ext>
            </a:extLst>
          </p:cNvPr>
          <p:cNvSpPr txBox="1"/>
          <p:nvPr/>
        </p:nvSpPr>
        <p:spPr>
          <a:xfrm>
            <a:off x="2722626" y="1528698"/>
            <a:ext cx="13176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7470">
              <a:lnSpc>
                <a:spcPct val="100000"/>
              </a:lnSpc>
              <a:spcBef>
                <a:spcPts val="100"/>
              </a:spcBef>
              <a:tabLst>
                <a:tab pos="652780" algn="l"/>
              </a:tabLst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Lo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	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ba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 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manejan</a:t>
            </a:r>
            <a:r>
              <a:rPr sz="1400" spc="28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los</a:t>
            </a:r>
            <a:endParaRPr sz="1400" dirty="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A37F17DF-F7D9-6CA3-6504-8FA859406B68}"/>
              </a:ext>
            </a:extLst>
          </p:cNvPr>
          <p:cNvSpPr txBox="1"/>
          <p:nvPr/>
        </p:nvSpPr>
        <p:spPr>
          <a:xfrm>
            <a:off x="4065523" y="1528698"/>
            <a:ext cx="27158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5740">
              <a:lnSpc>
                <a:spcPct val="100000"/>
              </a:lnSpc>
              <a:spcBef>
                <a:spcPts val="100"/>
              </a:spcBef>
              <a:tabLst>
                <a:tab pos="1374775" algn="l"/>
                <a:tab pos="2599055" algn="l"/>
              </a:tabLst>
            </a:pP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once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en	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é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t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m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	y 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depósitos</a:t>
            </a:r>
            <a:r>
              <a:rPr sz="1400" spc="3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30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29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empresa,</a:t>
            </a:r>
            <a:r>
              <a:rPr sz="1400" spc="29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lo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195190D4-E057-FDE3-4345-5A7BD6665436}"/>
              </a:ext>
            </a:extLst>
          </p:cNvPr>
          <p:cNvSpPr txBox="1"/>
          <p:nvPr/>
        </p:nvSpPr>
        <p:spPr>
          <a:xfrm>
            <a:off x="2722626" y="2077339"/>
            <a:ext cx="406019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cual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requiere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Estados</a:t>
            </a:r>
            <a:r>
              <a:rPr sz="1400" spc="37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Financieros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para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reflejar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ejercicios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año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anterior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demostrar</a:t>
            </a:r>
            <a:r>
              <a:rPr sz="1400" spc="-5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solvencias.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B8CD4022-7B0D-952F-5C9D-E796A9F7D4C2}"/>
              </a:ext>
            </a:extLst>
          </p:cNvPr>
          <p:cNvSpPr txBox="1"/>
          <p:nvPr/>
        </p:nvSpPr>
        <p:spPr>
          <a:xfrm>
            <a:off x="2800350" y="3103245"/>
            <a:ext cx="15786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4610" algn="l"/>
              </a:tabLst>
            </a:pP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In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al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m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t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	un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295E36CC-3126-1D47-58CA-2000ED8A38D7}"/>
              </a:ext>
            </a:extLst>
          </p:cNvPr>
          <p:cNvSpPr txBox="1"/>
          <p:nvPr/>
        </p:nvSpPr>
        <p:spPr>
          <a:xfrm>
            <a:off x="2722626" y="3377565"/>
            <a:ext cx="18059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2315" algn="l"/>
              </a:tabLst>
            </a:pP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os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.	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Fin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nc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ie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7144E969-921F-19F3-E797-53E84CD81806}"/>
              </a:ext>
            </a:extLst>
          </p:cNvPr>
          <p:cNvSpPr txBox="1"/>
          <p:nvPr/>
        </p:nvSpPr>
        <p:spPr>
          <a:xfrm>
            <a:off x="4525771" y="3103245"/>
            <a:ext cx="22536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725" marR="5080" indent="-454659">
              <a:lnSpc>
                <a:spcPct val="100000"/>
              </a:lnSpc>
              <a:spcBef>
                <a:spcPts val="100"/>
              </a:spcBef>
              <a:tabLst>
                <a:tab pos="966469" algn="l"/>
                <a:tab pos="1019810" algn="l"/>
                <a:tab pos="1847214" algn="l"/>
                <a:tab pos="1979930" algn="l"/>
              </a:tabLst>
            </a:pP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t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ad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		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pal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		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 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si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	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ni</a:t>
            </a:r>
            <a:r>
              <a:rPr sz="1400" spc="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g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ú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	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ot</a:t>
            </a:r>
            <a:r>
              <a:rPr sz="1400" spc="-3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F6227AF7-D232-FCA0-7A10-CCF16F240372}"/>
              </a:ext>
            </a:extLst>
          </p:cNvPr>
          <p:cNvSpPr txBox="1"/>
          <p:nvPr/>
        </p:nvSpPr>
        <p:spPr>
          <a:xfrm>
            <a:off x="2722626" y="3651580"/>
            <a:ext cx="4058920" cy="1295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dictamen.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indent="77470" algn="just">
              <a:lnSpc>
                <a:spcPct val="100000"/>
              </a:lnSpc>
              <a:spcBef>
                <a:spcPts val="1610"/>
              </a:spcBef>
              <a:tabLst>
                <a:tab pos="3688715" algn="l"/>
              </a:tabLst>
            </a:pP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Luego, los banco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exigen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que el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reporte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resultados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sea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avalado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también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por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un 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5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f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si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na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       </a:t>
            </a:r>
            <a:r>
              <a:rPr sz="1400" spc="14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p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z="1400" spc="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t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	que  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omp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oba</a:t>
            </a:r>
            <a:r>
              <a:rPr sz="1400" spc="-4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di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z="1400" spc="-3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t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am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i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na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l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-13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v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z="1400" spc="-4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-1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ci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da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Calibri"/>
              </a:rPr>
              <a:t>d.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16" name="object 19">
            <a:extLst>
              <a:ext uri="{FF2B5EF4-FFF2-40B4-BE49-F238E27FC236}">
                <a16:creationId xmlns:a16="http://schemas.microsoft.com/office/drawing/2014/main" id="{6A9D8D32-FF06-F1F3-E426-9E8DC2743C0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530096"/>
            <a:ext cx="1405127" cy="1208531"/>
          </a:xfrm>
          <a:prstGeom prst="rect">
            <a:avLst/>
          </a:prstGeom>
        </p:spPr>
      </p:pic>
      <p:sp>
        <p:nvSpPr>
          <p:cNvPr id="17" name="object 20">
            <a:extLst>
              <a:ext uri="{FF2B5EF4-FFF2-40B4-BE49-F238E27FC236}">
                <a16:creationId xmlns:a16="http://schemas.microsoft.com/office/drawing/2014/main" id="{10D9014D-A6D0-62C7-D494-260A19A5E4FF}"/>
              </a:ext>
            </a:extLst>
          </p:cNvPr>
          <p:cNvSpPr txBox="1"/>
          <p:nvPr/>
        </p:nvSpPr>
        <p:spPr>
          <a:xfrm>
            <a:off x="280517" y="1994991"/>
            <a:ext cx="702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Or</a:t>
            </a:r>
            <a:r>
              <a:rPr sz="14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ige</a:t>
            </a:r>
            <a:r>
              <a:rPr sz="14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n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grpSp>
        <p:nvGrpSpPr>
          <p:cNvPr id="18" name="object 21">
            <a:extLst>
              <a:ext uri="{FF2B5EF4-FFF2-40B4-BE49-F238E27FC236}">
                <a16:creationId xmlns:a16="http://schemas.microsoft.com/office/drawing/2014/main" id="{628435C3-42C8-40E8-CAFA-A88C0A221F40}"/>
              </a:ext>
            </a:extLst>
          </p:cNvPr>
          <p:cNvGrpSpPr/>
          <p:nvPr/>
        </p:nvGrpSpPr>
        <p:grpSpPr>
          <a:xfrm>
            <a:off x="370903" y="128445"/>
            <a:ext cx="7198359" cy="1061085"/>
            <a:chOff x="303275" y="240791"/>
            <a:chExt cx="7198359" cy="1061085"/>
          </a:xfrm>
        </p:grpSpPr>
        <p:pic>
          <p:nvPicPr>
            <p:cNvPr id="19" name="object 22">
              <a:extLst>
                <a:ext uri="{FF2B5EF4-FFF2-40B4-BE49-F238E27FC236}">
                  <a16:creationId xmlns:a16="http://schemas.microsoft.com/office/drawing/2014/main" id="{26F6CEB1-70AC-1716-312A-22D43670C35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275" y="240791"/>
              <a:ext cx="7197852" cy="1060703"/>
            </a:xfrm>
            <a:prstGeom prst="rect">
              <a:avLst/>
            </a:prstGeom>
          </p:spPr>
        </p:pic>
        <p:pic>
          <p:nvPicPr>
            <p:cNvPr id="20" name="object 23">
              <a:extLst>
                <a:ext uri="{FF2B5EF4-FFF2-40B4-BE49-F238E27FC236}">
                  <a16:creationId xmlns:a16="http://schemas.microsoft.com/office/drawing/2014/main" id="{471021DA-2EA1-6E12-9C93-FFEC7BB796B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991" y="272795"/>
              <a:ext cx="6443472" cy="1011936"/>
            </a:xfrm>
            <a:prstGeom prst="rect">
              <a:avLst/>
            </a:prstGeom>
          </p:spPr>
        </p:pic>
      </p:grpSp>
      <p:pic>
        <p:nvPicPr>
          <p:cNvPr id="21" name="object 24">
            <a:extLst>
              <a:ext uri="{FF2B5EF4-FFF2-40B4-BE49-F238E27FC236}">
                <a16:creationId xmlns:a16="http://schemas.microsoft.com/office/drawing/2014/main" id="{1B6E4390-0137-4370-9B69-7E1CECE5224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" y="5001767"/>
            <a:ext cx="1691639" cy="162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4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068F43A2-89EF-BC3E-AADA-CA55644A4545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11" name="object 9">
            <a:extLst>
              <a:ext uri="{FF2B5EF4-FFF2-40B4-BE49-F238E27FC236}">
                <a16:creationId xmlns:a16="http://schemas.microsoft.com/office/drawing/2014/main" id="{F449C56C-F9E6-18C9-7D78-AFCFB88E341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75" y="193547"/>
            <a:ext cx="7197852" cy="1156715"/>
          </a:xfrm>
          <a:prstGeom prst="rect">
            <a:avLst/>
          </a:prstGeom>
        </p:spPr>
      </p:pic>
      <p:sp>
        <p:nvSpPr>
          <p:cNvPr id="2" name="object 14">
            <a:extLst>
              <a:ext uri="{FF2B5EF4-FFF2-40B4-BE49-F238E27FC236}">
                <a16:creationId xmlns:a16="http://schemas.microsoft.com/office/drawing/2014/main" id="{4A18697B-4D9C-61B9-7814-2B7AF51B604A}"/>
              </a:ext>
            </a:extLst>
          </p:cNvPr>
          <p:cNvSpPr txBox="1"/>
          <p:nvPr/>
        </p:nvSpPr>
        <p:spPr>
          <a:xfrm>
            <a:off x="4605020" y="3457473"/>
            <a:ext cx="3109595" cy="2566087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890"/>
              </a:spcBef>
              <a:buClr>
                <a:srgbClr val="000000"/>
              </a:buClr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Audit.</a:t>
            </a:r>
            <a:r>
              <a:rPr sz="1400" u="heavy" spc="-50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con</a:t>
            </a:r>
            <a:r>
              <a:rPr sz="1400" u="heavy" spc="-20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la</a:t>
            </a:r>
            <a:r>
              <a:rPr sz="1400" u="heavy" spc="-3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Computadora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795"/>
              </a:spcBef>
              <a:buClr>
                <a:srgbClr val="000000"/>
              </a:buClr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Audit.</a:t>
            </a:r>
            <a:r>
              <a:rPr sz="1400" u="heavy" spc="-4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a la</a:t>
            </a:r>
            <a:r>
              <a:rPr sz="1400" u="heavy" spc="-1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Gestión</a:t>
            </a:r>
            <a:r>
              <a:rPr sz="1400" u="heavy" spc="-1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Informática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800"/>
              </a:spcBef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Audit.</a:t>
            </a:r>
            <a:r>
              <a:rPr sz="1400" u="heavy" spc="-4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alrededor</a:t>
            </a:r>
            <a:r>
              <a:rPr sz="1400" u="heavy" spc="-50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de</a:t>
            </a:r>
            <a:r>
              <a:rPr sz="1400" u="heavy" spc="-2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la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6385">
              <a:lnSpc>
                <a:spcPct val="100000"/>
              </a:lnSpc>
              <a:spcBef>
                <a:spcPts val="5"/>
              </a:spcBef>
            </a:pP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computadora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805"/>
              </a:spcBef>
              <a:buClr>
                <a:srgbClr val="000000"/>
              </a:buClr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Audit.</a:t>
            </a:r>
            <a:r>
              <a:rPr sz="1400" u="heavy" spc="-4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1400" u="heavy" spc="-1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</a:t>
            </a:r>
            <a:r>
              <a:rPr sz="1400" u="heavy" spc="-3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Sistemas</a:t>
            </a:r>
            <a:r>
              <a:rPr sz="1400" u="heavy" spc="-4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1400" u="heavy" spc="1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10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Redes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900"/>
              </a:spcBef>
              <a:buClr>
                <a:srgbClr val="000000"/>
              </a:buClr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Audit.</a:t>
            </a:r>
            <a:r>
              <a:rPr sz="1400" u="heavy" spc="-4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Integral</a:t>
            </a:r>
            <a:r>
              <a:rPr sz="1400" u="heavy" spc="-2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1400" u="heavy" spc="-2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</a:t>
            </a:r>
            <a:r>
              <a:rPr sz="1400" u="heavy" spc="-2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Centros</a:t>
            </a:r>
            <a:r>
              <a:rPr sz="1400" u="heavy" spc="-2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6385">
              <a:lnSpc>
                <a:spcPct val="100000"/>
              </a:lnSpc>
            </a:pP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Cómputo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6385" marR="432434" indent="-274320">
              <a:lnSpc>
                <a:spcPct val="100000"/>
              </a:lnSpc>
              <a:spcBef>
                <a:spcPts val="695"/>
              </a:spcBef>
              <a:buClr>
                <a:srgbClr val="000000"/>
              </a:buClr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Audit.</a:t>
            </a:r>
            <a:r>
              <a:rPr sz="1400" u="heavy" spc="-5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Ergonómica</a:t>
            </a:r>
            <a:r>
              <a:rPr sz="1400" u="heavy" spc="-2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1400" u="heavy" spc="-4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Sist. </a:t>
            </a:r>
            <a:r>
              <a:rPr sz="1400" spc="-430" dirty="0">
                <a:solidFill>
                  <a:srgbClr val="0563C1"/>
                </a:solid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Computac.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D604F54F-C2F2-F27E-8958-CDD0B6DED381}"/>
              </a:ext>
            </a:extLst>
          </p:cNvPr>
          <p:cNvSpPr txBox="1"/>
          <p:nvPr/>
        </p:nvSpPr>
        <p:spPr>
          <a:xfrm>
            <a:off x="695350" y="3422242"/>
            <a:ext cx="3785870" cy="1919756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890"/>
              </a:spcBef>
              <a:buClr>
                <a:srgbClr val="000000"/>
              </a:buClr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Audit.</a:t>
            </a:r>
            <a:r>
              <a:rPr sz="1400" u="heavy" spc="-5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Informática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790"/>
              </a:spcBef>
              <a:buClr>
                <a:srgbClr val="000000"/>
              </a:buClr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Audit.</a:t>
            </a:r>
            <a:r>
              <a:rPr sz="1400" u="heavy" spc="-4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</a:t>
            </a:r>
            <a:r>
              <a:rPr sz="1400" u="heavy" spc="-2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</a:t>
            </a:r>
            <a:r>
              <a:rPr sz="1400" u="heavy" spc="-2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computadora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805"/>
              </a:spcBef>
              <a:buClr>
                <a:srgbClr val="000000"/>
              </a:buClr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Audit.</a:t>
            </a:r>
            <a:r>
              <a:rPr sz="1400" u="heavy" spc="-5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</a:t>
            </a:r>
            <a:r>
              <a:rPr sz="1400" u="heavy" spc="-1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Sistema</a:t>
            </a:r>
            <a:r>
              <a:rPr sz="1400" u="heavy" spc="-4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1400" u="heavy" spc="-2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Cómputo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805"/>
              </a:spcBef>
              <a:buClr>
                <a:srgbClr val="000000"/>
              </a:buClr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Audit.</a:t>
            </a:r>
            <a:r>
              <a:rPr sz="1400" u="heavy" spc="-4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1400" u="heavy" spc="-1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Seguridad</a:t>
            </a:r>
            <a:r>
              <a:rPr sz="1400" u="heavy" spc="-4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1400" u="heavy" spc="-10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</a:t>
            </a:r>
            <a:r>
              <a:rPr sz="1400" u="heavy" dirty="0">
                <a:solidFill>
                  <a:srgbClr val="0563C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Computac</a:t>
            </a:r>
            <a:r>
              <a:rPr sz="14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.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900"/>
              </a:spcBef>
              <a:buClr>
                <a:srgbClr val="000000"/>
              </a:buClr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Audit.</a:t>
            </a:r>
            <a:r>
              <a:rPr sz="1400" u="heavy" spc="-40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ISO 9000</a:t>
            </a:r>
            <a:r>
              <a:rPr sz="1400" u="heavy" spc="-2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a los</a:t>
            </a:r>
            <a:r>
              <a:rPr sz="1400" u="heavy" spc="-1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Sist.</a:t>
            </a:r>
            <a:r>
              <a:rPr sz="1400" u="heavy" spc="1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Computac.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7020" indent="-27432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SzPct val="78125"/>
              <a:buFont typeface="Wingdings"/>
              <a:buChar char=""/>
              <a:tabLst>
                <a:tab pos="286385" algn="l"/>
                <a:tab pos="287020" algn="l"/>
              </a:tabLst>
            </a:pP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Audit.</a:t>
            </a:r>
            <a:r>
              <a:rPr sz="1400" u="heavy" spc="-6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 </a:t>
            </a:r>
            <a:r>
              <a:rPr sz="1400" u="heavy" spc="-5" dirty="0">
                <a:solidFill>
                  <a:schemeClr val="bg1"/>
                </a:solidFill>
                <a:uFill>
                  <a:solidFill>
                    <a:srgbClr val="009999"/>
                  </a:solidFill>
                </a:uFill>
                <a:latin typeface="Century Gothic" panose="020B0502020202020204" pitchFamily="34" charset="0"/>
                <a:cs typeface="Arial MT"/>
              </a:rPr>
              <a:t>Outsourcing</a:t>
            </a:r>
            <a:endParaRPr sz="14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grpSp>
        <p:nvGrpSpPr>
          <p:cNvPr id="4" name="object 16">
            <a:extLst>
              <a:ext uri="{FF2B5EF4-FFF2-40B4-BE49-F238E27FC236}">
                <a16:creationId xmlns:a16="http://schemas.microsoft.com/office/drawing/2014/main" id="{DF3A9B3E-734C-ECEB-CFF2-1B96471C9B4C}"/>
              </a:ext>
            </a:extLst>
          </p:cNvPr>
          <p:cNvGrpSpPr/>
          <p:nvPr/>
        </p:nvGrpSpPr>
        <p:grpSpPr>
          <a:xfrm>
            <a:off x="0" y="1117091"/>
            <a:ext cx="7888605" cy="2153920"/>
            <a:chOff x="0" y="1117091"/>
            <a:chExt cx="7888605" cy="2153920"/>
          </a:xfrm>
        </p:grpSpPr>
        <p:pic>
          <p:nvPicPr>
            <p:cNvPr id="5" name="object 17">
              <a:extLst>
                <a:ext uri="{FF2B5EF4-FFF2-40B4-BE49-F238E27FC236}">
                  <a16:creationId xmlns:a16="http://schemas.microsoft.com/office/drawing/2014/main" id="{03BCA02B-55C6-D381-4D91-28BB63557AA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683763"/>
              <a:ext cx="7888223" cy="586739"/>
            </a:xfrm>
            <a:prstGeom prst="rect">
              <a:avLst/>
            </a:prstGeom>
          </p:spPr>
        </p:pic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7E9413FE-7FF5-EFB8-6642-DC2147B79A9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2268" y="1141475"/>
              <a:ext cx="1679447" cy="815339"/>
            </a:xfrm>
            <a:prstGeom prst="rect">
              <a:avLst/>
            </a:prstGeom>
          </p:spPr>
        </p:pic>
        <p:pic>
          <p:nvPicPr>
            <p:cNvPr id="9" name="object 19">
              <a:extLst>
                <a:ext uri="{FF2B5EF4-FFF2-40B4-BE49-F238E27FC236}">
                  <a16:creationId xmlns:a16="http://schemas.microsoft.com/office/drawing/2014/main" id="{0F770A30-EEF0-4BC1-A165-EE54BF029BF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7883" y="1117091"/>
              <a:ext cx="1679448" cy="815339"/>
            </a:xfrm>
            <a:prstGeom prst="rect">
              <a:avLst/>
            </a:prstGeom>
          </p:spPr>
        </p:pic>
        <p:sp>
          <p:nvSpPr>
            <p:cNvPr id="12" name="object 20">
              <a:extLst>
                <a:ext uri="{FF2B5EF4-FFF2-40B4-BE49-F238E27FC236}">
                  <a16:creationId xmlns:a16="http://schemas.microsoft.com/office/drawing/2014/main" id="{B436DA45-B2C0-E9FB-C434-7133F89FB073}"/>
                </a:ext>
              </a:extLst>
            </p:cNvPr>
            <p:cNvSpPr/>
            <p:nvPr/>
          </p:nvSpPr>
          <p:spPr>
            <a:xfrm>
              <a:off x="5191506" y="1142237"/>
              <a:ext cx="1656714" cy="792480"/>
            </a:xfrm>
            <a:custGeom>
              <a:avLst/>
              <a:gdLst/>
              <a:ahLst/>
              <a:cxnLst/>
              <a:rect l="l" t="t" r="r" b="b"/>
              <a:pathLst>
                <a:path w="1656715" h="792480">
                  <a:moveTo>
                    <a:pt x="132080" y="792479"/>
                  </a:moveTo>
                  <a:lnTo>
                    <a:pt x="106426" y="787273"/>
                  </a:lnTo>
                  <a:lnTo>
                    <a:pt x="85344" y="773176"/>
                  </a:lnTo>
                  <a:lnTo>
                    <a:pt x="71247" y="752094"/>
                  </a:lnTo>
                  <a:lnTo>
                    <a:pt x="66040" y="726439"/>
                  </a:lnTo>
                  <a:lnTo>
                    <a:pt x="66040" y="462279"/>
                  </a:lnTo>
                  <a:lnTo>
                    <a:pt x="60833" y="436625"/>
                  </a:lnTo>
                  <a:lnTo>
                    <a:pt x="46736" y="415544"/>
                  </a:lnTo>
                  <a:lnTo>
                    <a:pt x="25654" y="401447"/>
                  </a:lnTo>
                  <a:lnTo>
                    <a:pt x="0" y="396239"/>
                  </a:lnTo>
                  <a:lnTo>
                    <a:pt x="25654" y="391033"/>
                  </a:lnTo>
                  <a:lnTo>
                    <a:pt x="46736" y="376936"/>
                  </a:lnTo>
                  <a:lnTo>
                    <a:pt x="60833" y="355853"/>
                  </a:lnTo>
                  <a:lnTo>
                    <a:pt x="66040" y="330200"/>
                  </a:lnTo>
                  <a:lnTo>
                    <a:pt x="66040" y="66039"/>
                  </a:lnTo>
                  <a:lnTo>
                    <a:pt x="71247" y="40386"/>
                  </a:lnTo>
                  <a:lnTo>
                    <a:pt x="85344" y="19303"/>
                  </a:lnTo>
                  <a:lnTo>
                    <a:pt x="106426" y="5207"/>
                  </a:lnTo>
                  <a:lnTo>
                    <a:pt x="132080" y="0"/>
                  </a:lnTo>
                </a:path>
                <a:path w="1656715" h="792480">
                  <a:moveTo>
                    <a:pt x="1524380" y="0"/>
                  </a:moveTo>
                  <a:lnTo>
                    <a:pt x="1550162" y="5207"/>
                  </a:lnTo>
                  <a:lnTo>
                    <a:pt x="1571117" y="19303"/>
                  </a:lnTo>
                  <a:lnTo>
                    <a:pt x="1585214" y="40386"/>
                  </a:lnTo>
                  <a:lnTo>
                    <a:pt x="1590421" y="66039"/>
                  </a:lnTo>
                  <a:lnTo>
                    <a:pt x="1590421" y="330200"/>
                  </a:lnTo>
                  <a:lnTo>
                    <a:pt x="1595627" y="355853"/>
                  </a:lnTo>
                  <a:lnTo>
                    <a:pt x="1609725" y="376936"/>
                  </a:lnTo>
                  <a:lnTo>
                    <a:pt x="1630807" y="391033"/>
                  </a:lnTo>
                  <a:lnTo>
                    <a:pt x="1656461" y="396239"/>
                  </a:lnTo>
                  <a:lnTo>
                    <a:pt x="1630807" y="401447"/>
                  </a:lnTo>
                  <a:lnTo>
                    <a:pt x="1609725" y="415544"/>
                  </a:lnTo>
                  <a:lnTo>
                    <a:pt x="1595627" y="436625"/>
                  </a:lnTo>
                  <a:lnTo>
                    <a:pt x="1590421" y="462279"/>
                  </a:lnTo>
                  <a:lnTo>
                    <a:pt x="1590421" y="726439"/>
                  </a:lnTo>
                  <a:lnTo>
                    <a:pt x="1585214" y="752094"/>
                  </a:lnTo>
                  <a:lnTo>
                    <a:pt x="1571117" y="773176"/>
                  </a:lnTo>
                  <a:lnTo>
                    <a:pt x="1550162" y="787273"/>
                  </a:lnTo>
                  <a:lnTo>
                    <a:pt x="1524380" y="792479"/>
                  </a:lnTo>
                </a:path>
              </a:pathLst>
            </a:custGeom>
            <a:ln w="19812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object 21">
            <a:extLst>
              <a:ext uri="{FF2B5EF4-FFF2-40B4-BE49-F238E27FC236}">
                <a16:creationId xmlns:a16="http://schemas.microsoft.com/office/drawing/2014/main" id="{DBE8EE25-91BF-D039-4A40-111B17E10C22}"/>
              </a:ext>
            </a:extLst>
          </p:cNvPr>
          <p:cNvSpPr txBox="1"/>
          <p:nvPr/>
        </p:nvSpPr>
        <p:spPr>
          <a:xfrm>
            <a:off x="117449" y="1291208"/>
            <a:ext cx="17145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1.</a:t>
            </a:r>
            <a:endParaRPr sz="12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14" name="object 22">
            <a:extLst>
              <a:ext uri="{FF2B5EF4-FFF2-40B4-BE49-F238E27FC236}">
                <a16:creationId xmlns:a16="http://schemas.microsoft.com/office/drawing/2014/main" id="{BF7662A2-ECD3-EF14-FFE5-AE95324B01F4}"/>
              </a:ext>
            </a:extLst>
          </p:cNvPr>
          <p:cNvSpPr txBox="1"/>
          <p:nvPr/>
        </p:nvSpPr>
        <p:spPr>
          <a:xfrm>
            <a:off x="727354" y="1317116"/>
            <a:ext cx="223964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udito</a:t>
            </a:r>
            <a:r>
              <a:rPr sz="11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r</a:t>
            </a:r>
            <a:r>
              <a:rPr sz="11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í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1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1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po</a:t>
            </a:r>
            <a:r>
              <a:rPr sz="11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r</a:t>
            </a:r>
            <a:r>
              <a:rPr sz="1100" spc="-3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su</a:t>
            </a:r>
            <a:r>
              <a:rPr sz="11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lu</a:t>
            </a:r>
            <a:r>
              <a:rPr sz="11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g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1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r</a:t>
            </a:r>
            <a:r>
              <a:rPr sz="11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100" spc="-19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1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Or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sz="11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g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en</a:t>
            </a:r>
            <a:endParaRPr sz="11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15" name="object 23">
            <a:extLst>
              <a:ext uri="{FF2B5EF4-FFF2-40B4-BE49-F238E27FC236}">
                <a16:creationId xmlns:a16="http://schemas.microsoft.com/office/drawing/2014/main" id="{DEDDF54F-7CAA-138A-F330-9B16C5423D68}"/>
              </a:ext>
            </a:extLst>
          </p:cNvPr>
          <p:cNvSpPr txBox="1"/>
          <p:nvPr/>
        </p:nvSpPr>
        <p:spPr>
          <a:xfrm>
            <a:off x="5466715" y="1227840"/>
            <a:ext cx="749935" cy="37189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83845" indent="-271780">
              <a:lnSpc>
                <a:spcPct val="100000"/>
              </a:lnSpc>
              <a:spcBef>
                <a:spcPts val="300"/>
              </a:spcBef>
              <a:buClr>
                <a:srgbClr val="BADFE2"/>
              </a:buClr>
              <a:buSzPct val="80952"/>
              <a:buFont typeface="Wingdings"/>
              <a:buChar char=""/>
              <a:tabLst>
                <a:tab pos="283845" algn="l"/>
                <a:tab pos="284480" algn="l"/>
              </a:tabLst>
            </a:pPr>
            <a:r>
              <a:rPr sz="10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Interna</a:t>
            </a:r>
            <a:endParaRPr sz="10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3845" indent="-271780">
              <a:lnSpc>
                <a:spcPct val="100000"/>
              </a:lnSpc>
              <a:spcBef>
                <a:spcPts val="200"/>
              </a:spcBef>
              <a:buClr>
                <a:srgbClr val="BADFE2"/>
              </a:buClr>
              <a:buSzPct val="80952"/>
              <a:buFont typeface="Wingdings"/>
              <a:buChar char=""/>
              <a:tabLst>
                <a:tab pos="283845" algn="l"/>
                <a:tab pos="284480" algn="l"/>
              </a:tabLst>
            </a:pPr>
            <a:r>
              <a:rPr sz="10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0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x</a:t>
            </a:r>
            <a:r>
              <a:rPr sz="10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t</a:t>
            </a:r>
            <a:r>
              <a:rPr sz="10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0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r</a:t>
            </a:r>
            <a:r>
              <a:rPr sz="10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n</a:t>
            </a:r>
            <a:r>
              <a:rPr sz="10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endParaRPr sz="10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16" name="object 24">
            <a:extLst>
              <a:ext uri="{FF2B5EF4-FFF2-40B4-BE49-F238E27FC236}">
                <a16:creationId xmlns:a16="http://schemas.microsoft.com/office/drawing/2014/main" id="{A91D1231-51FA-2534-DC82-4BA9AC3C39CB}"/>
              </a:ext>
            </a:extLst>
          </p:cNvPr>
          <p:cNvSpPr txBox="1"/>
          <p:nvPr/>
        </p:nvSpPr>
        <p:spPr>
          <a:xfrm>
            <a:off x="117449" y="1885314"/>
            <a:ext cx="17145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2.</a:t>
            </a:r>
            <a:endParaRPr sz="12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id="{AFFF0C99-71ED-3071-8E97-1C50FE413216}"/>
              </a:ext>
            </a:extLst>
          </p:cNvPr>
          <p:cNvSpPr txBox="1"/>
          <p:nvPr/>
        </p:nvSpPr>
        <p:spPr>
          <a:xfrm>
            <a:off x="695350" y="1810638"/>
            <a:ext cx="1259205" cy="765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0">
              <a:lnSpc>
                <a:spcPct val="155000"/>
              </a:lnSpc>
              <a:spcBef>
                <a:spcPts val="100"/>
              </a:spcBef>
            </a:pPr>
            <a:r>
              <a:rPr sz="11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udito</a:t>
            </a:r>
            <a:r>
              <a:rPr sz="11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r</a:t>
            </a:r>
            <a:r>
              <a:rPr sz="11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í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1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100" spc="-2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por</a:t>
            </a:r>
            <a:r>
              <a:rPr sz="1100" spc="-17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1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su  Área</a:t>
            </a:r>
            <a:r>
              <a:rPr sz="1100" spc="-5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1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deAplicación</a:t>
            </a:r>
            <a:endParaRPr sz="11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7444EB58-9EEF-0A72-CDCE-939CB6C015D1}"/>
              </a:ext>
            </a:extLst>
          </p:cNvPr>
          <p:cNvSpPr txBox="1"/>
          <p:nvPr/>
        </p:nvSpPr>
        <p:spPr>
          <a:xfrm>
            <a:off x="6095491" y="1909724"/>
            <a:ext cx="1315694" cy="74315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71780" indent="-259079">
              <a:lnSpc>
                <a:spcPct val="100000"/>
              </a:lnSpc>
              <a:spcBef>
                <a:spcPts val="795"/>
              </a:spcBef>
              <a:buSzPct val="80952"/>
              <a:buFont typeface="Wingdings"/>
              <a:buChar char=""/>
              <a:tabLst>
                <a:tab pos="271145" algn="l"/>
                <a:tab pos="271780" algn="l"/>
              </a:tabLst>
            </a:pPr>
            <a:r>
              <a:rPr sz="10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Administrativa</a:t>
            </a:r>
            <a:endParaRPr sz="10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3845" indent="-271780">
              <a:lnSpc>
                <a:spcPct val="100000"/>
              </a:lnSpc>
              <a:spcBef>
                <a:spcPts val="695"/>
              </a:spcBef>
              <a:buSzPct val="80952"/>
              <a:buFont typeface="Wingdings"/>
              <a:buChar char=""/>
              <a:tabLst>
                <a:tab pos="283845" algn="l"/>
                <a:tab pos="284480" algn="l"/>
              </a:tabLst>
            </a:pPr>
            <a:r>
              <a:rPr sz="10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Integral</a:t>
            </a:r>
            <a:endParaRPr sz="10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3845" indent="-271780">
              <a:lnSpc>
                <a:spcPct val="100000"/>
              </a:lnSpc>
              <a:spcBef>
                <a:spcPts val="705"/>
              </a:spcBef>
              <a:buSzPct val="80952"/>
              <a:buFont typeface="Wingdings"/>
              <a:buChar char=""/>
              <a:tabLst>
                <a:tab pos="283845" algn="l"/>
                <a:tab pos="284480" algn="l"/>
              </a:tabLst>
            </a:pPr>
            <a:r>
              <a:rPr sz="1000" spc="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000" spc="-7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0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Sistemas</a:t>
            </a:r>
            <a:endParaRPr sz="10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19" name="object 27">
            <a:extLst>
              <a:ext uri="{FF2B5EF4-FFF2-40B4-BE49-F238E27FC236}">
                <a16:creationId xmlns:a16="http://schemas.microsoft.com/office/drawing/2014/main" id="{7EEA7821-D975-7038-F57A-812DE902562B}"/>
              </a:ext>
            </a:extLst>
          </p:cNvPr>
          <p:cNvSpPr txBox="1"/>
          <p:nvPr/>
        </p:nvSpPr>
        <p:spPr>
          <a:xfrm>
            <a:off x="4007611" y="1909724"/>
            <a:ext cx="1459104" cy="743152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83845" indent="-271780">
              <a:lnSpc>
                <a:spcPct val="100000"/>
              </a:lnSpc>
              <a:spcBef>
                <a:spcPts val="795"/>
              </a:spcBef>
              <a:buSzPct val="80952"/>
              <a:buFont typeface="Wingdings"/>
              <a:buChar char=""/>
              <a:tabLst>
                <a:tab pos="283845" algn="l"/>
                <a:tab pos="284480" algn="l"/>
              </a:tabLst>
            </a:pPr>
            <a:r>
              <a:rPr sz="10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Financiera</a:t>
            </a:r>
            <a:endParaRPr sz="10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3845" indent="-271780">
              <a:lnSpc>
                <a:spcPct val="100000"/>
              </a:lnSpc>
              <a:spcBef>
                <a:spcPts val="695"/>
              </a:spcBef>
              <a:buSzPct val="80952"/>
              <a:buFont typeface="Wingdings"/>
              <a:buChar char=""/>
              <a:tabLst>
                <a:tab pos="283845" algn="l"/>
                <a:tab pos="284480" algn="l"/>
              </a:tabLst>
            </a:pPr>
            <a:r>
              <a:rPr sz="10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Operacional</a:t>
            </a:r>
            <a:endParaRPr sz="10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  <a:p>
            <a:pPr marL="283845" indent="-271780">
              <a:lnSpc>
                <a:spcPct val="100000"/>
              </a:lnSpc>
              <a:spcBef>
                <a:spcPts val="705"/>
              </a:spcBef>
              <a:buSzPct val="80952"/>
              <a:buFont typeface="Wingdings"/>
              <a:buChar char=""/>
              <a:tabLst>
                <a:tab pos="283845" algn="l"/>
                <a:tab pos="284480" algn="l"/>
              </a:tabLst>
            </a:pPr>
            <a:r>
              <a:rPr sz="10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Gubernamental</a:t>
            </a:r>
            <a:endParaRPr sz="1000" dirty="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sp>
        <p:nvSpPr>
          <p:cNvPr id="20" name="object 28">
            <a:extLst>
              <a:ext uri="{FF2B5EF4-FFF2-40B4-BE49-F238E27FC236}">
                <a16:creationId xmlns:a16="http://schemas.microsoft.com/office/drawing/2014/main" id="{BC38F039-D73C-6F63-9333-15E83E53E69D}"/>
              </a:ext>
            </a:extLst>
          </p:cNvPr>
          <p:cNvSpPr txBox="1"/>
          <p:nvPr/>
        </p:nvSpPr>
        <p:spPr>
          <a:xfrm>
            <a:off x="59232" y="2795142"/>
            <a:ext cx="4791710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00"/>
              </a:lnSpc>
              <a:tabLst>
                <a:tab pos="621665" algn="l"/>
              </a:tabLst>
            </a:pPr>
            <a:r>
              <a:rPr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3</a:t>
            </a:r>
            <a:r>
              <a:rPr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.	</a:t>
            </a:r>
            <a:r>
              <a:rPr sz="16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6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u</a:t>
            </a:r>
            <a:r>
              <a:rPr sz="16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</a:t>
            </a:r>
            <a:r>
              <a:rPr sz="16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i</a:t>
            </a:r>
            <a:r>
              <a:rPr sz="16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torías</a:t>
            </a:r>
            <a:r>
              <a:rPr sz="1600" spc="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de</a:t>
            </a:r>
            <a:r>
              <a:rPr sz="16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Sistem</a:t>
            </a:r>
            <a:r>
              <a:rPr sz="1600" spc="-1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6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</a:t>
            </a:r>
            <a:r>
              <a:rPr sz="1600" spc="-12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 </a:t>
            </a:r>
            <a:r>
              <a:rPr sz="16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C</a:t>
            </a:r>
            <a:r>
              <a:rPr sz="16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6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mp</a:t>
            </a:r>
            <a:r>
              <a:rPr sz="16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u</a:t>
            </a:r>
            <a:r>
              <a:rPr sz="16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taci</a:t>
            </a:r>
            <a:r>
              <a:rPr sz="16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o</a:t>
            </a:r>
            <a:r>
              <a:rPr sz="16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n</a:t>
            </a:r>
            <a:r>
              <a:rPr sz="16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a</a:t>
            </a:r>
            <a:r>
              <a:rPr sz="1600" spc="-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l</a:t>
            </a:r>
            <a:r>
              <a:rPr sz="1600" spc="-15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e</a:t>
            </a:r>
            <a:r>
              <a:rPr sz="1600" dirty="0">
                <a:solidFill>
                  <a:schemeClr val="bg1"/>
                </a:solidFill>
                <a:latin typeface="Century Gothic" panose="020B0502020202020204" pitchFamily="34" charset="0"/>
                <a:cs typeface="Arial MT"/>
              </a:rPr>
              <a:t>s</a:t>
            </a:r>
            <a:endParaRPr sz="1600">
              <a:solidFill>
                <a:schemeClr val="bg1"/>
              </a:solidFill>
              <a:latin typeface="Century Gothic" panose="020B0502020202020204" pitchFamily="34" charset="0"/>
              <a:cs typeface="Arial MT"/>
            </a:endParaRPr>
          </a:p>
        </p:txBody>
      </p:sp>
      <p:pic>
        <p:nvPicPr>
          <p:cNvPr id="21" name="object 10">
            <a:extLst>
              <a:ext uri="{FF2B5EF4-FFF2-40B4-BE49-F238E27FC236}">
                <a16:creationId xmlns:a16="http://schemas.microsoft.com/office/drawing/2014/main" id="{31B72DA4-19F7-33C2-9D4F-4C130F9B8EF2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0975" y="268405"/>
            <a:ext cx="6832092" cy="679704"/>
          </a:xfrm>
          <a:prstGeom prst="rect">
            <a:avLst/>
          </a:prstGeom>
        </p:spPr>
      </p:pic>
      <p:pic>
        <p:nvPicPr>
          <p:cNvPr id="22" name="object 12">
            <a:extLst>
              <a:ext uri="{FF2B5EF4-FFF2-40B4-BE49-F238E27FC236}">
                <a16:creationId xmlns:a16="http://schemas.microsoft.com/office/drawing/2014/main" id="{ADB7FCE3-6D73-EFD5-5F83-312A3C613289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714" y="3636062"/>
            <a:ext cx="8342376" cy="25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44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-59691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068F43A2-89EF-BC3E-AADA-CA55644A4545}"/>
              </a:ext>
            </a:extLst>
          </p:cNvPr>
          <p:cNvSpPr txBox="1">
            <a:spLocks/>
          </p:cNvSpPr>
          <p:nvPr/>
        </p:nvSpPr>
        <p:spPr>
          <a:xfrm>
            <a:off x="668565" y="6478412"/>
            <a:ext cx="5511216" cy="292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90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9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MX" sz="900" spc="-3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9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900" spc="-4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Nacional</a:t>
            </a:r>
            <a:r>
              <a:rPr lang="es-MX" sz="9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Guzmán</a:t>
            </a:r>
            <a:r>
              <a:rPr lang="es-MX" sz="90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y</a:t>
            </a:r>
            <a:r>
              <a:rPr lang="es-MX" sz="90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90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de</a:t>
            </a:r>
            <a:r>
              <a:rPr lang="es-MX" sz="90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90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grpSp>
        <p:nvGrpSpPr>
          <p:cNvPr id="27" name="object 33">
            <a:extLst>
              <a:ext uri="{FF2B5EF4-FFF2-40B4-BE49-F238E27FC236}">
                <a16:creationId xmlns:a16="http://schemas.microsoft.com/office/drawing/2014/main" id="{C07E2D14-48A7-173E-4961-DDF015804490}"/>
              </a:ext>
            </a:extLst>
          </p:cNvPr>
          <p:cNvGrpSpPr/>
          <p:nvPr/>
        </p:nvGrpSpPr>
        <p:grpSpPr>
          <a:xfrm>
            <a:off x="487680" y="156971"/>
            <a:ext cx="7198359" cy="1220470"/>
            <a:chOff x="487680" y="156971"/>
            <a:chExt cx="7198359" cy="1220470"/>
          </a:xfrm>
        </p:grpSpPr>
        <p:pic>
          <p:nvPicPr>
            <p:cNvPr id="28" name="object 34">
              <a:extLst>
                <a:ext uri="{FF2B5EF4-FFF2-40B4-BE49-F238E27FC236}">
                  <a16:creationId xmlns:a16="http://schemas.microsoft.com/office/drawing/2014/main" id="{ADA8B5A5-2B8C-AF63-5C38-A8DC2B9320E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680" y="156971"/>
              <a:ext cx="7197852" cy="798576"/>
            </a:xfrm>
            <a:prstGeom prst="rect">
              <a:avLst/>
            </a:prstGeom>
          </p:spPr>
        </p:pic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F297D024-A483-2E3B-84C9-6EA02AF1202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491" y="205739"/>
              <a:ext cx="4896611" cy="679703"/>
            </a:xfrm>
            <a:prstGeom prst="rect">
              <a:avLst/>
            </a:prstGeom>
          </p:spPr>
        </p:pic>
        <p:pic>
          <p:nvPicPr>
            <p:cNvPr id="30" name="object 36">
              <a:extLst>
                <a:ext uri="{FF2B5EF4-FFF2-40B4-BE49-F238E27FC236}">
                  <a16:creationId xmlns:a16="http://schemas.microsoft.com/office/drawing/2014/main" id="{63E4D4A5-7329-BA0C-575D-D540EDD001C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5321" y="1044524"/>
              <a:ext cx="277367" cy="332536"/>
            </a:xfrm>
            <a:prstGeom prst="rect">
              <a:avLst/>
            </a:prstGeom>
          </p:spPr>
        </p:pic>
      </p:grpSp>
      <p:sp>
        <p:nvSpPr>
          <p:cNvPr id="31" name="object 37">
            <a:extLst>
              <a:ext uri="{FF2B5EF4-FFF2-40B4-BE49-F238E27FC236}">
                <a16:creationId xmlns:a16="http://schemas.microsoft.com/office/drawing/2014/main" id="{52CF3210-05A4-8CDE-8DA2-63D05E2D25B3}"/>
              </a:ext>
            </a:extLst>
          </p:cNvPr>
          <p:cNvSpPr txBox="1"/>
          <p:nvPr/>
        </p:nvSpPr>
        <p:spPr>
          <a:xfrm>
            <a:off x="689559" y="1062304"/>
            <a:ext cx="1766570" cy="261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065" indent="-127000">
              <a:lnSpc>
                <a:spcPts val="2310"/>
              </a:lnSpc>
              <a:buSzPct val="108333"/>
              <a:buFont typeface="Wingdings"/>
              <a:buChar char=""/>
              <a:tabLst>
                <a:tab pos="139700" algn="l"/>
              </a:tabLst>
            </a:pPr>
            <a:r>
              <a:rPr sz="1400" i="1" u="heavy" spc="-1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Auditoría</a:t>
            </a:r>
            <a:r>
              <a:rPr sz="1400" i="1" u="heavy" spc="-7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 </a:t>
            </a:r>
            <a:r>
              <a:rPr sz="1400" i="1" u="heavy" spc="-5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Externa</a:t>
            </a:r>
            <a:endParaRPr sz="140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1FCE953F-67BB-56B8-F0A1-90FF295A406B}"/>
              </a:ext>
            </a:extLst>
          </p:cNvPr>
          <p:cNvSpPr txBox="1"/>
          <p:nvPr/>
        </p:nvSpPr>
        <p:spPr>
          <a:xfrm>
            <a:off x="4861305" y="1062304"/>
            <a:ext cx="15887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u="heavy" spc="-1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Auditoría</a:t>
            </a:r>
            <a:r>
              <a:rPr sz="1400" i="1" u="heavy" spc="-9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 </a:t>
            </a:r>
            <a:r>
              <a:rPr sz="1400" i="1" u="heavy" spc="-2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Interna</a:t>
            </a:r>
            <a:endParaRPr sz="140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73" name="object 32">
            <a:extLst>
              <a:ext uri="{FF2B5EF4-FFF2-40B4-BE49-F238E27FC236}">
                <a16:creationId xmlns:a16="http://schemas.microsoft.com/office/drawing/2014/main" id="{CDD18B33-371D-8DB1-E688-78F77739CFC6}"/>
              </a:ext>
            </a:extLst>
          </p:cNvPr>
          <p:cNvSpPr txBox="1"/>
          <p:nvPr/>
        </p:nvSpPr>
        <p:spPr>
          <a:xfrm>
            <a:off x="4067683" y="5893714"/>
            <a:ext cx="12953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endParaRPr sz="1400" dirty="0">
              <a:latin typeface="Calibri"/>
              <a:cs typeface="Calibri"/>
            </a:endParaRPr>
          </a:p>
        </p:txBody>
      </p:sp>
      <p:sp>
        <p:nvSpPr>
          <p:cNvPr id="198" name="object 9">
            <a:extLst>
              <a:ext uri="{FF2B5EF4-FFF2-40B4-BE49-F238E27FC236}">
                <a16:creationId xmlns:a16="http://schemas.microsoft.com/office/drawing/2014/main" id="{53C0EBB9-343E-9AF0-7F8D-90E84DBDD700}"/>
              </a:ext>
            </a:extLst>
          </p:cNvPr>
          <p:cNvSpPr txBox="1"/>
          <p:nvPr/>
        </p:nvSpPr>
        <p:spPr>
          <a:xfrm>
            <a:off x="719429" y="1791715"/>
            <a:ext cx="2584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0209" algn="l"/>
                <a:tab pos="718185" algn="l"/>
                <a:tab pos="1637030" algn="l"/>
                <a:tab pos="214757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	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	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ó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lle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9" name="object 10">
            <a:extLst>
              <a:ext uri="{FF2B5EF4-FFF2-40B4-BE49-F238E27FC236}">
                <a16:creationId xmlns:a16="http://schemas.microsoft.com/office/drawing/2014/main" id="{A1111637-0718-301F-E692-B030578F4248}"/>
              </a:ext>
            </a:extLst>
          </p:cNvPr>
          <p:cNvSpPr txBox="1"/>
          <p:nvPr/>
        </p:nvSpPr>
        <p:spPr>
          <a:xfrm>
            <a:off x="3455289" y="1791715"/>
            <a:ext cx="727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114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	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0" name="object 11">
            <a:extLst>
              <a:ext uri="{FF2B5EF4-FFF2-40B4-BE49-F238E27FC236}">
                <a16:creationId xmlns:a16="http://schemas.microsoft.com/office/drawing/2014/main" id="{2551F337-C309-E440-DC90-BB83ADF151BB}"/>
              </a:ext>
            </a:extLst>
          </p:cNvPr>
          <p:cNvSpPr txBox="1"/>
          <p:nvPr/>
        </p:nvSpPr>
        <p:spPr>
          <a:xfrm>
            <a:off x="689559" y="1997455"/>
            <a:ext cx="1518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una	persona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1" name="object 12">
            <a:extLst>
              <a:ext uri="{FF2B5EF4-FFF2-40B4-BE49-F238E27FC236}">
                <a16:creationId xmlns:a16="http://schemas.microsoft.com/office/drawing/2014/main" id="{CCF24ACD-6CCB-3B51-ED98-6FA7652A6EA6}"/>
              </a:ext>
            </a:extLst>
          </p:cNvPr>
          <p:cNvSpPr txBox="1"/>
          <p:nvPr/>
        </p:nvSpPr>
        <p:spPr>
          <a:xfrm>
            <a:off x="689559" y="2271776"/>
            <a:ext cx="1848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3375" algn="l"/>
              </a:tabLst>
            </a:pPr>
            <a:r>
              <a:rPr sz="1800" i="1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i="1" spc="-15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i="1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i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i="1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i="1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i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i="1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2" name="object 13">
            <a:extLst>
              <a:ext uri="{FF2B5EF4-FFF2-40B4-BE49-F238E27FC236}">
                <a16:creationId xmlns:a16="http://schemas.microsoft.com/office/drawing/2014/main" id="{87C3B15B-C504-732E-9EFE-9E3CB736F519}"/>
              </a:ext>
            </a:extLst>
          </p:cNvPr>
          <p:cNvSpPr txBox="1"/>
          <p:nvPr/>
        </p:nvSpPr>
        <p:spPr>
          <a:xfrm>
            <a:off x="2623820" y="1997455"/>
            <a:ext cx="1484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 marR="5080" indent="-66040">
              <a:lnSpc>
                <a:spcPct val="100000"/>
              </a:lnSpc>
              <a:spcBef>
                <a:spcPts val="100"/>
              </a:spcBef>
              <a:tabLst>
                <a:tab pos="50165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	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3" name="object 14">
            <a:extLst>
              <a:ext uri="{FF2B5EF4-FFF2-40B4-BE49-F238E27FC236}">
                <a16:creationId xmlns:a16="http://schemas.microsoft.com/office/drawing/2014/main" id="{EBB82B43-5DE1-74ED-15D0-F07AB85A7B81}"/>
              </a:ext>
            </a:extLst>
          </p:cNvPr>
          <p:cNvSpPr txBox="1"/>
          <p:nvPr/>
        </p:nvSpPr>
        <p:spPr>
          <a:xfrm>
            <a:off x="2972816" y="2271776"/>
            <a:ext cx="12236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  <a:tabLst>
                <a:tab pos="110680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esa	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041400" algn="l"/>
              </a:tabLst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ev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ua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4" name="object 15">
            <a:extLst>
              <a:ext uri="{FF2B5EF4-FFF2-40B4-BE49-F238E27FC236}">
                <a16:creationId xmlns:a16="http://schemas.microsoft.com/office/drawing/2014/main" id="{E40AE3BA-5BD3-2462-2FC4-A27B2E6E23A6}"/>
              </a:ext>
            </a:extLst>
          </p:cNvPr>
          <p:cNvSpPr txBox="1"/>
          <p:nvPr/>
        </p:nvSpPr>
        <p:spPr>
          <a:xfrm>
            <a:off x="689559" y="2545791"/>
            <a:ext cx="2007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4860" algn="l"/>
                <a:tab pos="1395095" algn="l"/>
              </a:tabLst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bj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5" name="object 16">
            <a:extLst>
              <a:ext uri="{FF2B5EF4-FFF2-40B4-BE49-F238E27FC236}">
                <a16:creationId xmlns:a16="http://schemas.microsoft.com/office/drawing/2014/main" id="{9B8B9841-F61F-3F5F-2061-119009A71226}"/>
              </a:ext>
            </a:extLst>
          </p:cNvPr>
          <p:cNvSpPr txBox="1"/>
          <p:nvPr/>
        </p:nvSpPr>
        <p:spPr>
          <a:xfrm>
            <a:off x="2498851" y="2820670"/>
            <a:ext cx="1597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140" algn="l"/>
              </a:tabLst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las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actividades,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6" name="object 17">
            <a:extLst>
              <a:ext uri="{FF2B5EF4-FFF2-40B4-BE49-F238E27FC236}">
                <a16:creationId xmlns:a16="http://schemas.microsoft.com/office/drawing/2014/main" id="{019E949F-911E-7979-F022-2054B3D241C4}"/>
              </a:ext>
            </a:extLst>
          </p:cNvPr>
          <p:cNvSpPr txBox="1"/>
          <p:nvPr/>
        </p:nvSpPr>
        <p:spPr>
          <a:xfrm>
            <a:off x="689559" y="2820670"/>
            <a:ext cx="1633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138557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eñ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	en 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operaciones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7" name="object 18">
            <a:extLst>
              <a:ext uri="{FF2B5EF4-FFF2-40B4-BE49-F238E27FC236}">
                <a16:creationId xmlns:a16="http://schemas.microsoft.com/office/drawing/2014/main" id="{23794FB1-C0AD-CCD5-8559-CE00F5598F80}"/>
              </a:ext>
            </a:extLst>
          </p:cNvPr>
          <p:cNvSpPr txBox="1"/>
          <p:nvPr/>
        </p:nvSpPr>
        <p:spPr>
          <a:xfrm>
            <a:off x="2067560" y="3094990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71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	f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8" name="object 19">
            <a:extLst>
              <a:ext uri="{FF2B5EF4-FFF2-40B4-BE49-F238E27FC236}">
                <a16:creationId xmlns:a16="http://schemas.microsoft.com/office/drawing/2014/main" id="{D09E3D40-F2D5-ED8F-7F46-1C77AC5EF7FC}"/>
              </a:ext>
            </a:extLst>
          </p:cNvPr>
          <p:cNvSpPr txBox="1"/>
          <p:nvPr/>
        </p:nvSpPr>
        <p:spPr>
          <a:xfrm>
            <a:off x="3424173" y="3094990"/>
            <a:ext cx="742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578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ue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9" name="object 20">
            <a:extLst>
              <a:ext uri="{FF2B5EF4-FFF2-40B4-BE49-F238E27FC236}">
                <a16:creationId xmlns:a16="http://schemas.microsoft.com/office/drawing/2014/main" id="{02D10903-4A77-86FF-2938-0F83A1E43A9D}"/>
              </a:ext>
            </a:extLst>
          </p:cNvPr>
          <p:cNvSpPr txBox="1"/>
          <p:nvPr/>
        </p:nvSpPr>
        <p:spPr>
          <a:xfrm>
            <a:off x="689863" y="3369309"/>
            <a:ext cx="2268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4420" algn="l"/>
                <a:tab pos="202247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ecu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	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á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0" name="object 21">
            <a:extLst>
              <a:ext uri="{FF2B5EF4-FFF2-40B4-BE49-F238E27FC236}">
                <a16:creationId xmlns:a16="http://schemas.microsoft.com/office/drawing/2014/main" id="{0F864D0D-102E-3D4A-9524-4B3950FD1B91}"/>
              </a:ext>
            </a:extLst>
          </p:cNvPr>
          <p:cNvSpPr txBox="1"/>
          <p:nvPr/>
        </p:nvSpPr>
        <p:spPr>
          <a:xfrm>
            <a:off x="3087370" y="3369309"/>
            <a:ext cx="106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determinar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1" name="object 22">
            <a:extLst>
              <a:ext uri="{FF2B5EF4-FFF2-40B4-BE49-F238E27FC236}">
                <a16:creationId xmlns:a16="http://schemas.microsoft.com/office/drawing/2014/main" id="{4A22E20C-6AE0-2F78-A2B6-2137C9C67C63}"/>
              </a:ext>
            </a:extLst>
          </p:cNvPr>
          <p:cNvSpPr txBox="1"/>
          <p:nvPr/>
        </p:nvSpPr>
        <p:spPr>
          <a:xfrm>
            <a:off x="689863" y="3643629"/>
            <a:ext cx="1294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  <a:tab pos="77279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	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2" name="object 23">
            <a:extLst>
              <a:ext uri="{FF2B5EF4-FFF2-40B4-BE49-F238E27FC236}">
                <a16:creationId xmlns:a16="http://schemas.microsoft.com/office/drawing/2014/main" id="{D277BB8D-4528-4324-2927-BE9FC409798B}"/>
              </a:ext>
            </a:extLst>
          </p:cNvPr>
          <p:cNvSpPr txBox="1"/>
          <p:nvPr/>
        </p:nvSpPr>
        <p:spPr>
          <a:xfrm>
            <a:off x="689863" y="3918330"/>
            <a:ext cx="1298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5385" algn="l"/>
              </a:tabLst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aj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	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3" name="object 24">
            <a:extLst>
              <a:ext uri="{FF2B5EF4-FFF2-40B4-BE49-F238E27FC236}">
                <a16:creationId xmlns:a16="http://schemas.microsoft.com/office/drawing/2014/main" id="{0149A7AA-682D-991A-C58E-F43B44746D05}"/>
              </a:ext>
            </a:extLst>
          </p:cNvPr>
          <p:cNvSpPr txBox="1"/>
          <p:nvPr/>
        </p:nvSpPr>
        <p:spPr>
          <a:xfrm>
            <a:off x="2162301" y="3643629"/>
            <a:ext cx="20059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810" marR="5080" indent="-245745">
              <a:lnSpc>
                <a:spcPct val="100000"/>
              </a:lnSpc>
              <a:spcBef>
                <a:spcPts val="100"/>
              </a:spcBef>
              <a:tabLst>
                <a:tab pos="746760" algn="l"/>
                <a:tab pos="975360" algn="l"/>
                <a:tab pos="178943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sa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 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los		resultados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4" name="object 25">
            <a:extLst>
              <a:ext uri="{FF2B5EF4-FFF2-40B4-BE49-F238E27FC236}">
                <a16:creationId xmlns:a16="http://schemas.microsoft.com/office/drawing/2014/main" id="{CDF8052B-19A4-187C-BDE7-351B9BEB30BA}"/>
              </a:ext>
            </a:extLst>
          </p:cNvPr>
          <p:cNvSpPr txBox="1"/>
          <p:nvPr/>
        </p:nvSpPr>
        <p:spPr>
          <a:xfrm>
            <a:off x="689863" y="4140454"/>
            <a:ext cx="3218815" cy="6781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financieros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reales.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800" spc="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objetivo</a:t>
            </a:r>
            <a:r>
              <a:rPr sz="1800" spc="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18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8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contar</a:t>
            </a:r>
            <a:r>
              <a:rPr sz="1800" spc="2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180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15" name="object 26">
            <a:extLst>
              <a:ext uri="{FF2B5EF4-FFF2-40B4-BE49-F238E27FC236}">
                <a16:creationId xmlns:a16="http://schemas.microsoft.com/office/drawing/2014/main" id="{B2E51BBE-3E60-5168-9DCE-DA7BC95D7904}"/>
              </a:ext>
            </a:extLst>
          </p:cNvPr>
          <p:cNvSpPr txBox="1"/>
          <p:nvPr/>
        </p:nvSpPr>
        <p:spPr>
          <a:xfrm>
            <a:off x="689863" y="4796154"/>
            <a:ext cx="3444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7925" algn="l"/>
                <a:tab pos="2207260" algn="l"/>
                <a:tab pos="257429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erno	e	Im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6" name="object 27">
            <a:extLst>
              <a:ext uri="{FF2B5EF4-FFF2-40B4-BE49-F238E27FC236}">
                <a16:creationId xmlns:a16="http://schemas.microsoft.com/office/drawing/2014/main" id="{57D0496F-FC6A-5471-0E75-F31FB140C664}"/>
              </a:ext>
            </a:extLst>
          </p:cNvPr>
          <p:cNvSpPr txBox="1"/>
          <p:nvPr/>
        </p:nvSpPr>
        <p:spPr>
          <a:xfrm>
            <a:off x="689863" y="5070170"/>
            <a:ext cx="29406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sobre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actividades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toda</a:t>
            </a:r>
            <a:r>
              <a:rPr sz="18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7" name="object 28">
            <a:extLst>
              <a:ext uri="{FF2B5EF4-FFF2-40B4-BE49-F238E27FC236}">
                <a16:creationId xmlns:a16="http://schemas.microsoft.com/office/drawing/2014/main" id="{9AB60A10-5720-A9B1-24B4-20A21DA52F6D}"/>
              </a:ext>
            </a:extLst>
          </p:cNvPr>
          <p:cNvSpPr txBox="1"/>
          <p:nvPr/>
        </p:nvSpPr>
        <p:spPr>
          <a:xfrm>
            <a:off x="2313177" y="5345048"/>
            <a:ext cx="375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endParaRPr sz="1800">
              <a:latin typeface="Calibri"/>
              <a:cs typeface="Calibri"/>
            </a:endParaRPr>
          </a:p>
          <a:p>
            <a:pPr marR="10160" algn="r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8" name="object 29">
            <a:extLst>
              <a:ext uri="{FF2B5EF4-FFF2-40B4-BE49-F238E27FC236}">
                <a16:creationId xmlns:a16="http://schemas.microsoft.com/office/drawing/2014/main" id="{7C3F0270-BF72-82E2-1764-AD35A8D1ABA3}"/>
              </a:ext>
            </a:extLst>
          </p:cNvPr>
          <p:cNvSpPr txBox="1"/>
          <p:nvPr/>
        </p:nvSpPr>
        <p:spPr>
          <a:xfrm>
            <a:off x="3201670" y="5345048"/>
            <a:ext cx="9613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actuación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9" name="object 30">
            <a:extLst>
              <a:ext uri="{FF2B5EF4-FFF2-40B4-BE49-F238E27FC236}">
                <a16:creationId xmlns:a16="http://schemas.microsoft.com/office/drawing/2014/main" id="{FA48160A-4541-E8F6-1452-5EEC92278BD1}"/>
              </a:ext>
            </a:extLst>
          </p:cNvPr>
          <p:cNvSpPr txBox="1"/>
          <p:nvPr/>
        </p:nvSpPr>
        <p:spPr>
          <a:xfrm>
            <a:off x="689863" y="5345048"/>
            <a:ext cx="15341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89685" algn="l"/>
              </a:tabLst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empresa,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diagnosticar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administrativa,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	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0" name="object 31">
            <a:extLst>
              <a:ext uri="{FF2B5EF4-FFF2-40B4-BE49-F238E27FC236}">
                <a16:creationId xmlns:a16="http://schemas.microsoft.com/office/drawing/2014/main" id="{FF6D876A-E4D2-4C02-4E6B-A62760B1844D}"/>
              </a:ext>
            </a:extLst>
          </p:cNvPr>
          <p:cNvSpPr txBox="1"/>
          <p:nvPr/>
        </p:nvSpPr>
        <p:spPr>
          <a:xfrm>
            <a:off x="2525014" y="5893714"/>
            <a:ext cx="1105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operacional</a:t>
            </a:r>
            <a:endParaRPr sz="1800">
              <a:latin typeface="Calibri"/>
              <a:cs typeface="Calibri"/>
            </a:endParaRPr>
          </a:p>
          <a:p>
            <a:pPr marL="7366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empleados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1" name="object 32">
            <a:extLst>
              <a:ext uri="{FF2B5EF4-FFF2-40B4-BE49-F238E27FC236}">
                <a16:creationId xmlns:a16="http://schemas.microsoft.com/office/drawing/2014/main" id="{E7AE4E56-2C6C-E7E3-9908-CC0DE7811F5F}"/>
              </a:ext>
            </a:extLst>
          </p:cNvPr>
          <p:cNvSpPr txBox="1"/>
          <p:nvPr/>
        </p:nvSpPr>
        <p:spPr>
          <a:xfrm>
            <a:off x="4067683" y="5893714"/>
            <a:ext cx="12953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2" name="object 40">
            <a:extLst>
              <a:ext uri="{FF2B5EF4-FFF2-40B4-BE49-F238E27FC236}">
                <a16:creationId xmlns:a16="http://schemas.microsoft.com/office/drawing/2014/main" id="{D996F00C-D6B5-7A01-DDDA-B2F177B5B690}"/>
              </a:ext>
            </a:extLst>
          </p:cNvPr>
          <p:cNvSpPr txBox="1"/>
          <p:nvPr/>
        </p:nvSpPr>
        <p:spPr>
          <a:xfrm>
            <a:off x="4722367" y="1997455"/>
            <a:ext cx="3591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068320" algn="l"/>
              </a:tabLst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persona</a:t>
            </a:r>
            <a:r>
              <a:rPr sz="18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grupo</a:t>
            </a:r>
            <a:r>
              <a:rPr sz="1800" spc="5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1800" spc="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labora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 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p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obje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3" name="object 41">
            <a:extLst>
              <a:ext uri="{FF2B5EF4-FFF2-40B4-BE49-F238E27FC236}">
                <a16:creationId xmlns:a16="http://schemas.microsoft.com/office/drawing/2014/main" id="{CD0A346A-18F6-B2B1-60AF-5666A9FE1B4E}"/>
              </a:ext>
            </a:extLst>
          </p:cNvPr>
          <p:cNvSpPr txBox="1"/>
          <p:nvPr/>
        </p:nvSpPr>
        <p:spPr>
          <a:xfrm>
            <a:off x="4722367" y="2545791"/>
            <a:ext cx="7042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ev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4" name="object 42">
            <a:extLst>
              <a:ext uri="{FF2B5EF4-FFF2-40B4-BE49-F238E27FC236}">
                <a16:creationId xmlns:a16="http://schemas.microsoft.com/office/drawing/2014/main" id="{08055704-8C7F-316D-9477-50B51FB1F19F}"/>
              </a:ext>
            </a:extLst>
          </p:cNvPr>
          <p:cNvSpPr txBox="1"/>
          <p:nvPr/>
        </p:nvSpPr>
        <p:spPr>
          <a:xfrm>
            <a:off x="5745226" y="2545791"/>
            <a:ext cx="258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5" name="object 43">
            <a:extLst>
              <a:ext uri="{FF2B5EF4-FFF2-40B4-BE49-F238E27FC236}">
                <a16:creationId xmlns:a16="http://schemas.microsoft.com/office/drawing/2014/main" id="{92D6D509-A1F2-7586-EC95-54331151F6DB}"/>
              </a:ext>
            </a:extLst>
          </p:cNvPr>
          <p:cNvSpPr txBox="1"/>
          <p:nvPr/>
        </p:nvSpPr>
        <p:spPr>
          <a:xfrm>
            <a:off x="6274053" y="2545791"/>
            <a:ext cx="5829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rma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6" name="object 44">
            <a:extLst>
              <a:ext uri="{FF2B5EF4-FFF2-40B4-BE49-F238E27FC236}">
                <a16:creationId xmlns:a16="http://schemas.microsoft.com/office/drawing/2014/main" id="{EF185E8B-E1EA-8587-A467-F5B179344689}"/>
              </a:ext>
            </a:extLst>
          </p:cNvPr>
          <p:cNvSpPr txBox="1"/>
          <p:nvPr/>
        </p:nvSpPr>
        <p:spPr>
          <a:xfrm>
            <a:off x="7132066" y="2545791"/>
            <a:ext cx="1163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6790" algn="l"/>
              </a:tabLst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na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7" name="object 45">
            <a:extLst>
              <a:ext uri="{FF2B5EF4-FFF2-40B4-BE49-F238E27FC236}">
                <a16:creationId xmlns:a16="http://schemas.microsoft.com/office/drawing/2014/main" id="{5556DA15-7F6E-3C0C-121A-EB39538F4084}"/>
              </a:ext>
            </a:extLst>
          </p:cNvPr>
          <p:cNvSpPr txBox="1"/>
          <p:nvPr/>
        </p:nvSpPr>
        <p:spPr>
          <a:xfrm>
            <a:off x="6580123" y="2820670"/>
            <a:ext cx="1614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" algn="l"/>
              </a:tabLst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las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actividades,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8" name="object 46">
            <a:extLst>
              <a:ext uri="{FF2B5EF4-FFF2-40B4-BE49-F238E27FC236}">
                <a16:creationId xmlns:a16="http://schemas.microsoft.com/office/drawing/2014/main" id="{8E926524-6717-D166-E473-7E4BADDD4D60}"/>
              </a:ext>
            </a:extLst>
          </p:cNvPr>
          <p:cNvSpPr txBox="1"/>
          <p:nvPr/>
        </p:nvSpPr>
        <p:spPr>
          <a:xfrm>
            <a:off x="4722114" y="2820670"/>
            <a:ext cx="1146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desempeño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9" name="object 47">
            <a:extLst>
              <a:ext uri="{FF2B5EF4-FFF2-40B4-BE49-F238E27FC236}">
                <a16:creationId xmlns:a16="http://schemas.microsoft.com/office/drawing/2014/main" id="{9E766815-2F8A-1E0A-A9F8-CF27FB6D0F7E}"/>
              </a:ext>
            </a:extLst>
          </p:cNvPr>
          <p:cNvSpPr txBox="1"/>
          <p:nvPr/>
        </p:nvSpPr>
        <p:spPr>
          <a:xfrm>
            <a:off x="6118097" y="2820670"/>
            <a:ext cx="1183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7622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	f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0" name="object 48">
            <a:extLst>
              <a:ext uri="{FF2B5EF4-FFF2-40B4-BE49-F238E27FC236}">
                <a16:creationId xmlns:a16="http://schemas.microsoft.com/office/drawing/2014/main" id="{FA8A0A65-5C5F-8149-B9B2-D4435713202B}"/>
              </a:ext>
            </a:extLst>
          </p:cNvPr>
          <p:cNvSpPr txBox="1"/>
          <p:nvPr/>
        </p:nvSpPr>
        <p:spPr>
          <a:xfrm>
            <a:off x="7508240" y="3094990"/>
            <a:ext cx="763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546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	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1" name="object 49">
            <a:extLst>
              <a:ext uri="{FF2B5EF4-FFF2-40B4-BE49-F238E27FC236}">
                <a16:creationId xmlns:a16="http://schemas.microsoft.com/office/drawing/2014/main" id="{AB1F0A6C-6438-8631-FFF7-B4D0E676AF4B}"/>
              </a:ext>
            </a:extLst>
          </p:cNvPr>
          <p:cNvSpPr txBox="1"/>
          <p:nvPr/>
        </p:nvSpPr>
        <p:spPr>
          <a:xfrm>
            <a:off x="4721478" y="3369309"/>
            <a:ext cx="359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ejecutan,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además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determinar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si</a:t>
            </a:r>
            <a:r>
              <a:rPr sz="1800" spc="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2" name="object 50">
            <a:extLst>
              <a:ext uri="{FF2B5EF4-FFF2-40B4-BE49-F238E27FC236}">
                <a16:creationId xmlns:a16="http://schemas.microsoft.com/office/drawing/2014/main" id="{E5EC9C24-C080-140E-3968-138F320B3EEA}"/>
              </a:ext>
            </a:extLst>
          </p:cNvPr>
          <p:cNvSpPr txBox="1"/>
          <p:nvPr/>
        </p:nvSpPr>
        <p:spPr>
          <a:xfrm>
            <a:off x="4721478" y="3643629"/>
            <a:ext cx="35934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132455" algn="l"/>
              </a:tabLst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r>
              <a:rPr sz="18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8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empresa</a:t>
            </a:r>
            <a:r>
              <a:rPr sz="18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800" spc="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ajustan	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los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financieros</a:t>
            </a:r>
            <a:r>
              <a:rPr sz="1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reales.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3" name="object 51">
            <a:extLst>
              <a:ext uri="{FF2B5EF4-FFF2-40B4-BE49-F238E27FC236}">
                <a16:creationId xmlns:a16="http://schemas.microsoft.com/office/drawing/2014/main" id="{667123F5-0696-5352-4C0B-BA853F80D362}"/>
              </a:ext>
            </a:extLst>
          </p:cNvPr>
          <p:cNvSpPr txBox="1"/>
          <p:nvPr/>
        </p:nvSpPr>
        <p:spPr>
          <a:xfrm>
            <a:off x="4721478" y="4244467"/>
            <a:ext cx="329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80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objetivo</a:t>
            </a:r>
            <a:r>
              <a:rPr sz="1800" spc="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1800" spc="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800" spc="3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contar</a:t>
            </a:r>
            <a:r>
              <a:rPr sz="18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1800" spc="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4" name="object 52">
            <a:extLst>
              <a:ext uri="{FF2B5EF4-FFF2-40B4-BE49-F238E27FC236}">
                <a16:creationId xmlns:a16="http://schemas.microsoft.com/office/drawing/2014/main" id="{F8623528-969E-9DA9-DBAC-5259C2158B1C}"/>
              </a:ext>
            </a:extLst>
          </p:cNvPr>
          <p:cNvSpPr txBox="1"/>
          <p:nvPr/>
        </p:nvSpPr>
        <p:spPr>
          <a:xfrm>
            <a:off x="4721097" y="4521834"/>
            <a:ext cx="3543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91590" algn="l"/>
                <a:tab pos="2357120" algn="l"/>
                <a:tab pos="32835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	I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	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as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actividades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5" name="object 53">
            <a:extLst>
              <a:ext uri="{FF2B5EF4-FFF2-40B4-BE49-F238E27FC236}">
                <a16:creationId xmlns:a16="http://schemas.microsoft.com/office/drawing/2014/main" id="{4C5C4F42-2BE8-0BD5-05D6-EA93C6713307}"/>
              </a:ext>
            </a:extLst>
          </p:cNvPr>
          <p:cNvSpPr txBox="1"/>
          <p:nvPr/>
        </p:nvSpPr>
        <p:spPr>
          <a:xfrm>
            <a:off x="6010402" y="4796154"/>
            <a:ext cx="85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529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6" name="object 54">
            <a:extLst>
              <a:ext uri="{FF2B5EF4-FFF2-40B4-BE49-F238E27FC236}">
                <a16:creationId xmlns:a16="http://schemas.microsoft.com/office/drawing/2014/main" id="{2B71F763-823A-ACE3-82CD-58998892BBE2}"/>
              </a:ext>
            </a:extLst>
          </p:cNvPr>
          <p:cNvSpPr txBox="1"/>
          <p:nvPr/>
        </p:nvSpPr>
        <p:spPr>
          <a:xfrm>
            <a:off x="7004431" y="4796154"/>
            <a:ext cx="1209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185" algn="l"/>
              </a:tabLst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mp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7" name="object 55">
            <a:extLst>
              <a:ext uri="{FF2B5EF4-FFF2-40B4-BE49-F238E27FC236}">
                <a16:creationId xmlns:a16="http://schemas.microsoft.com/office/drawing/2014/main" id="{44EB7623-A9B9-A041-531A-559EA6FD3058}"/>
              </a:ext>
            </a:extLst>
          </p:cNvPr>
          <p:cNvSpPr txBox="1"/>
          <p:nvPr/>
        </p:nvSpPr>
        <p:spPr>
          <a:xfrm>
            <a:off x="4721097" y="5070170"/>
            <a:ext cx="1548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5800" algn="l"/>
              </a:tabLst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	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8" name="object 56">
            <a:extLst>
              <a:ext uri="{FF2B5EF4-FFF2-40B4-BE49-F238E27FC236}">
                <a16:creationId xmlns:a16="http://schemas.microsoft.com/office/drawing/2014/main" id="{644847F3-924A-ACC8-14E8-DBAFA4206EA4}"/>
              </a:ext>
            </a:extLst>
          </p:cNvPr>
          <p:cNvSpPr txBox="1"/>
          <p:nvPr/>
        </p:nvSpPr>
        <p:spPr>
          <a:xfrm>
            <a:off x="6579234" y="5070170"/>
            <a:ext cx="17087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7970" algn="l"/>
              </a:tabLst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9" name="object 57">
            <a:extLst>
              <a:ext uri="{FF2B5EF4-FFF2-40B4-BE49-F238E27FC236}">
                <a16:creationId xmlns:a16="http://schemas.microsoft.com/office/drawing/2014/main" id="{550CB0A0-6869-B0F3-A6B1-F3310D9E3F8C}"/>
              </a:ext>
            </a:extLst>
          </p:cNvPr>
          <p:cNvSpPr txBox="1"/>
          <p:nvPr/>
        </p:nvSpPr>
        <p:spPr>
          <a:xfrm>
            <a:off x="6808978" y="5345048"/>
            <a:ext cx="1402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0" name="object 58">
            <a:extLst>
              <a:ext uri="{FF2B5EF4-FFF2-40B4-BE49-F238E27FC236}">
                <a16:creationId xmlns:a16="http://schemas.microsoft.com/office/drawing/2014/main" id="{E3AFA3A9-2946-01EF-713B-7ECFAF021EA4}"/>
              </a:ext>
            </a:extLst>
          </p:cNvPr>
          <p:cNvSpPr txBox="1"/>
          <p:nvPr/>
        </p:nvSpPr>
        <p:spPr>
          <a:xfrm>
            <a:off x="6267958" y="5619394"/>
            <a:ext cx="1357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149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	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funcional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1" name="object 59">
            <a:extLst>
              <a:ext uri="{FF2B5EF4-FFF2-40B4-BE49-F238E27FC236}">
                <a16:creationId xmlns:a16="http://schemas.microsoft.com/office/drawing/2014/main" id="{E8EC3C20-EDC9-10F0-504D-9BE7D8099A9D}"/>
              </a:ext>
            </a:extLst>
          </p:cNvPr>
          <p:cNvSpPr txBox="1"/>
          <p:nvPr/>
        </p:nvSpPr>
        <p:spPr>
          <a:xfrm>
            <a:off x="4721097" y="5345048"/>
            <a:ext cx="11055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actuación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empleados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2" name="object 60">
            <a:extLst>
              <a:ext uri="{FF2B5EF4-FFF2-40B4-BE49-F238E27FC236}">
                <a16:creationId xmlns:a16="http://schemas.microsoft.com/office/drawing/2014/main" id="{6C68D5C8-CAF8-D433-9517-7089E05E4396}"/>
              </a:ext>
            </a:extLst>
          </p:cNvPr>
          <p:cNvSpPr txBox="1"/>
          <p:nvPr/>
        </p:nvSpPr>
        <p:spPr>
          <a:xfrm>
            <a:off x="5976873" y="5619394"/>
            <a:ext cx="230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51685">
              <a:lnSpc>
                <a:spcPct val="100000"/>
              </a:lnSpc>
              <a:spcBef>
                <a:spcPts val="100"/>
              </a:spcBef>
              <a:tabLst>
                <a:tab pos="263525" algn="l"/>
                <a:tab pos="1632585" algn="l"/>
                <a:tab pos="2025650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funcionarios	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	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3" name="object 61">
            <a:extLst>
              <a:ext uri="{FF2B5EF4-FFF2-40B4-BE49-F238E27FC236}">
                <a16:creationId xmlns:a16="http://schemas.microsoft.com/office/drawing/2014/main" id="{DBC4B63C-AE84-672C-0454-D6C9F0214F31}"/>
              </a:ext>
            </a:extLst>
          </p:cNvPr>
          <p:cNvSpPr txBox="1"/>
          <p:nvPr/>
        </p:nvSpPr>
        <p:spPr>
          <a:xfrm>
            <a:off x="4721097" y="6167729"/>
            <a:ext cx="1982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áreas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auditan.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543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068F43A2-89EF-BC3E-AADA-CA55644A4545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chemeClr val="bg1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chemeClr val="bg1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chemeClr val="bg1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11" name="object 9">
            <a:extLst>
              <a:ext uri="{FF2B5EF4-FFF2-40B4-BE49-F238E27FC236}">
                <a16:creationId xmlns:a16="http://schemas.microsoft.com/office/drawing/2014/main" id="{F449C56C-F9E6-18C9-7D78-AFCFB88E341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975" y="193547"/>
            <a:ext cx="7197852" cy="1156715"/>
          </a:xfrm>
          <a:prstGeom prst="rect">
            <a:avLst/>
          </a:prstGeom>
        </p:spPr>
      </p:pic>
      <p:graphicFrame>
        <p:nvGraphicFramePr>
          <p:cNvPr id="98" name="object 13">
            <a:extLst>
              <a:ext uri="{FF2B5EF4-FFF2-40B4-BE49-F238E27FC236}">
                <a16:creationId xmlns:a16="http://schemas.microsoft.com/office/drawing/2014/main" id="{D559D865-27EB-AFEA-2E29-80F2F14C0B0B}"/>
              </a:ext>
            </a:extLst>
          </p:cNvPr>
          <p:cNvGraphicFramePr>
            <a:graphicFrameLocks noGrp="1"/>
          </p:cNvGraphicFramePr>
          <p:nvPr/>
        </p:nvGraphicFramePr>
        <p:xfrm>
          <a:off x="665035" y="2203894"/>
          <a:ext cx="7661908" cy="37414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0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0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1483">
                <a:tc>
                  <a:txBody>
                    <a:bodyPr/>
                    <a:lstStyle/>
                    <a:p>
                      <a:pPr marL="457200" marR="650240" indent="-186055">
                        <a:lnSpc>
                          <a:spcPct val="100000"/>
                        </a:lnSpc>
                        <a:spcBef>
                          <a:spcPts val="185"/>
                        </a:spcBef>
                        <a:buSzPct val="94444"/>
                        <a:buFont typeface="Wingdings"/>
                        <a:buChar char=""/>
                        <a:tabLst>
                          <a:tab pos="457834" algn="l"/>
                        </a:tabLst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Conoce las actividades,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operaciones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áreas,</a:t>
                      </a:r>
                      <a:r>
                        <a:rPr sz="1800" spc="3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revisión </a:t>
                      </a:r>
                      <a:r>
                        <a:rPr sz="1800" spc="-3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profunda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3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informes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valioso.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457200" indent="-186690">
                        <a:lnSpc>
                          <a:spcPct val="100000"/>
                        </a:lnSpc>
                        <a:spcBef>
                          <a:spcPts val="505"/>
                        </a:spcBef>
                        <a:buSzPct val="94444"/>
                        <a:buFont typeface="Wingdings"/>
                        <a:buChar char=""/>
                        <a:tabLst>
                          <a:tab pos="457834" algn="l"/>
                        </a:tabLst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afecta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costos</a:t>
                      </a:r>
                      <a:r>
                        <a:rPr sz="1800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por</a:t>
                      </a:r>
                      <a:r>
                        <a:rPr sz="1800" spc="3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ser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recurso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interno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457200" marR="624840" indent="-186055">
                        <a:lnSpc>
                          <a:spcPct val="100000"/>
                        </a:lnSpc>
                        <a:spcBef>
                          <a:spcPts val="505"/>
                        </a:spcBef>
                        <a:buSzPct val="94444"/>
                        <a:buFont typeface="Wingdings"/>
                        <a:buChar char=""/>
                        <a:tabLst>
                          <a:tab pos="457834" algn="l"/>
                        </a:tabLst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Informes</a:t>
                      </a:r>
                      <a:r>
                        <a:rPr sz="18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carácter</a:t>
                      </a:r>
                      <a:r>
                        <a:rPr sz="1800" spc="3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interno, </a:t>
                      </a:r>
                      <a:r>
                        <a:rPr sz="1800" spc="-3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directo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autoridades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 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ayuda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sz="1800" spc="3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toma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decisión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457200" indent="-186690">
                        <a:lnSpc>
                          <a:spcPct val="100000"/>
                        </a:lnSpc>
                        <a:spcBef>
                          <a:spcPts val="490"/>
                        </a:spcBef>
                        <a:buSzPct val="94444"/>
                        <a:buFont typeface="Wingdings"/>
                        <a:buChar char=""/>
                        <a:tabLst>
                          <a:tab pos="457834" algn="l"/>
                        </a:tabLst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Permite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detectar</a:t>
                      </a:r>
                      <a:r>
                        <a:rPr sz="1800" spc="3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problemas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desviaciones</a:t>
                      </a:r>
                      <a:r>
                        <a:rPr sz="1800" spc="3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tiempo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A09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457834" marR="273685" indent="1993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ue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li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800" spc="-2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2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2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2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</a:t>
                      </a:r>
                      <a:r>
                        <a:rPr sz="1800" spc="-2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800" spc="-2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ance  y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confiabilidad por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intervención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interna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3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autoridades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 dirty="0">
                        <a:latin typeface="Times New Roman"/>
                        <a:cs typeface="Times New Roman"/>
                      </a:endParaRPr>
                    </a:p>
                    <a:p>
                      <a:pPr marL="457834" marR="408940" indent="-38100" algn="just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800" spc="-1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spc="-1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         </a:t>
                      </a:r>
                      <a:r>
                        <a:rPr sz="18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     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spc="-2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2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1800" spc="-2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sz="1800" spc="-2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-2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 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internas,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compromisos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 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intereses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9" name="object 14">
            <a:extLst>
              <a:ext uri="{FF2B5EF4-FFF2-40B4-BE49-F238E27FC236}">
                <a16:creationId xmlns:a16="http://schemas.microsoft.com/office/drawing/2014/main" id="{3D5F45DA-BA31-F982-7971-93B372E33CA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5359" y="2493848"/>
            <a:ext cx="624839" cy="279196"/>
          </a:xfrm>
          <a:prstGeom prst="rect">
            <a:avLst/>
          </a:prstGeom>
        </p:spPr>
      </p:pic>
      <p:pic>
        <p:nvPicPr>
          <p:cNvPr id="100" name="object 15">
            <a:extLst>
              <a:ext uri="{FF2B5EF4-FFF2-40B4-BE49-F238E27FC236}">
                <a16:creationId xmlns:a16="http://schemas.microsoft.com/office/drawing/2014/main" id="{DC21FBC1-6646-F158-5DA1-E2DA06D083D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5359" y="3591509"/>
            <a:ext cx="289560" cy="279196"/>
          </a:xfrm>
          <a:prstGeom prst="rect">
            <a:avLst/>
          </a:prstGeom>
        </p:spPr>
      </p:pic>
      <p:sp>
        <p:nvSpPr>
          <p:cNvPr id="101" name="object 11">
            <a:extLst>
              <a:ext uri="{FF2B5EF4-FFF2-40B4-BE49-F238E27FC236}">
                <a16:creationId xmlns:a16="http://schemas.microsoft.com/office/drawing/2014/main" id="{BA6324B4-22E5-FF96-CA17-80A7D2849F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4014" y="1502105"/>
            <a:ext cx="11728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0" spc="-165" dirty="0">
                <a:solidFill>
                  <a:srgbClr val="009999"/>
                </a:solidFill>
                <a:latin typeface="Arial MT"/>
                <a:cs typeface="Arial MT"/>
              </a:rPr>
              <a:t>V</a:t>
            </a:r>
            <a:r>
              <a:rPr sz="2400" i="0" spc="-30" dirty="0">
                <a:solidFill>
                  <a:srgbClr val="009999"/>
                </a:solidFill>
                <a:latin typeface="Arial MT"/>
                <a:cs typeface="Arial MT"/>
              </a:rPr>
              <a:t>en</a:t>
            </a:r>
            <a:r>
              <a:rPr sz="2400" i="0" spc="-20" dirty="0">
                <a:solidFill>
                  <a:srgbClr val="009999"/>
                </a:solidFill>
                <a:latin typeface="Arial MT"/>
                <a:cs typeface="Arial MT"/>
              </a:rPr>
              <a:t>t</a:t>
            </a:r>
            <a:r>
              <a:rPr sz="2400" i="0" spc="-30" dirty="0">
                <a:solidFill>
                  <a:srgbClr val="009999"/>
                </a:solidFill>
                <a:latin typeface="Arial MT"/>
                <a:cs typeface="Arial MT"/>
              </a:rPr>
              <a:t>a</a:t>
            </a:r>
            <a:r>
              <a:rPr sz="2400" i="0" spc="-20" dirty="0">
                <a:solidFill>
                  <a:srgbClr val="009999"/>
                </a:solidFill>
                <a:latin typeface="Arial MT"/>
                <a:cs typeface="Arial MT"/>
              </a:rPr>
              <a:t>j</a:t>
            </a:r>
            <a:r>
              <a:rPr sz="2400" i="0" spc="-30" dirty="0">
                <a:solidFill>
                  <a:srgbClr val="009999"/>
                </a:solidFill>
                <a:latin typeface="Arial MT"/>
                <a:cs typeface="Arial MT"/>
              </a:rPr>
              <a:t>a</a:t>
            </a:r>
            <a:r>
              <a:rPr sz="2400" i="0" dirty="0">
                <a:solidFill>
                  <a:srgbClr val="009999"/>
                </a:solidFill>
                <a:latin typeface="Arial MT"/>
                <a:cs typeface="Arial MT"/>
              </a:rPr>
              <a:t>s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102" name="object 12">
            <a:extLst>
              <a:ext uri="{FF2B5EF4-FFF2-40B4-BE49-F238E27FC236}">
                <a16:creationId xmlns:a16="http://schemas.microsoft.com/office/drawing/2014/main" id="{D8CEB391-9826-EC6B-5F20-78E9E18561D4}"/>
              </a:ext>
            </a:extLst>
          </p:cNvPr>
          <p:cNvSpPr txBox="1"/>
          <p:nvPr/>
        </p:nvSpPr>
        <p:spPr>
          <a:xfrm>
            <a:off x="5526404" y="1528064"/>
            <a:ext cx="1701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6600"/>
                </a:solidFill>
                <a:latin typeface="Arial MT"/>
                <a:cs typeface="Arial MT"/>
              </a:rPr>
              <a:t>Desventajas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103" name="object 10">
            <a:extLst>
              <a:ext uri="{FF2B5EF4-FFF2-40B4-BE49-F238E27FC236}">
                <a16:creationId xmlns:a16="http://schemas.microsoft.com/office/drawing/2014/main" id="{678F8A15-72C7-8255-A948-2C2F3E423CB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06218" y="328293"/>
            <a:ext cx="4131564" cy="101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6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2918460" y="6384037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13" name="object 6">
            <a:extLst>
              <a:ext uri="{FF2B5EF4-FFF2-40B4-BE49-F238E27FC236}">
                <a16:creationId xmlns:a16="http://schemas.microsoft.com/office/drawing/2014/main" id="{54DA4264-AAA3-EC63-AE6F-0EA143BDB2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6" y="473963"/>
            <a:ext cx="7161283" cy="993648"/>
          </a:xfrm>
          <a:prstGeom prst="rect">
            <a:avLst/>
          </a:prstGeom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1702377D-F71F-7ED3-DFF1-989225D2E031}"/>
              </a:ext>
            </a:extLst>
          </p:cNvPr>
          <p:cNvSpPr txBox="1"/>
          <p:nvPr/>
        </p:nvSpPr>
        <p:spPr>
          <a:xfrm>
            <a:off x="1864867" y="816355"/>
            <a:ext cx="310324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10" dirty="0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Auditorías</a:t>
            </a:r>
            <a:r>
              <a:rPr sz="1200" b="1" spc="10" dirty="0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200" b="1" spc="15" dirty="0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su</a:t>
            </a:r>
            <a:r>
              <a:rPr sz="1200" b="1" spc="25" dirty="0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Área</a:t>
            </a:r>
            <a:r>
              <a:rPr sz="1200" b="1" spc="-70" dirty="0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b="1" spc="375" dirty="0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aplicación</a:t>
            </a:r>
            <a:endParaRPr sz="120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34C1D169-B67F-2660-4554-4EB6395751D2}"/>
              </a:ext>
            </a:extLst>
          </p:cNvPr>
          <p:cNvSpPr txBox="1"/>
          <p:nvPr/>
        </p:nvSpPr>
        <p:spPr>
          <a:xfrm>
            <a:off x="762711" y="1588769"/>
            <a:ext cx="2688590" cy="236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065" indent="-127000">
              <a:lnSpc>
                <a:spcPts val="2055"/>
              </a:lnSpc>
              <a:buSzPct val="112500"/>
              <a:buFont typeface="Wingdings"/>
              <a:buChar char=""/>
              <a:tabLst>
                <a:tab pos="139700" algn="l"/>
              </a:tabLst>
            </a:pPr>
            <a:r>
              <a:rPr sz="1200" i="1" u="heavy" spc="-10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Auditoría</a:t>
            </a:r>
            <a:r>
              <a:rPr sz="1200" i="1" u="heavy" spc="-30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 </a:t>
            </a:r>
            <a:r>
              <a:rPr sz="1200" i="1" u="heavy" spc="-20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Financiera</a:t>
            </a:r>
            <a:r>
              <a:rPr sz="1200" i="1" u="heavy" spc="40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 </a:t>
            </a:r>
            <a:r>
              <a:rPr sz="1200" i="1" u="heavy" spc="-20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(Contable)</a:t>
            </a:r>
            <a:endParaRPr sz="120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5F483EF5-C245-7E39-709B-AAC1FA03970D}"/>
              </a:ext>
            </a:extLst>
          </p:cNvPr>
          <p:cNvSpPr txBox="1"/>
          <p:nvPr/>
        </p:nvSpPr>
        <p:spPr>
          <a:xfrm>
            <a:off x="762711" y="2096516"/>
            <a:ext cx="366712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latin typeface="Century Gothic" panose="020B0502020202020204" pitchFamily="34" charset="0"/>
                <a:cs typeface="Calibri"/>
              </a:rPr>
              <a:t>Es 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la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revisión que lleva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a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cabo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un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Contador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para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 verificar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que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información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cuantificable</a:t>
            </a:r>
            <a:r>
              <a:rPr sz="1200" spc="-7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contenida</a:t>
            </a:r>
            <a:endParaRPr sz="12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D878D392-35A7-E4B4-C73A-6B7A8CEB1432}"/>
              </a:ext>
            </a:extLst>
          </p:cNvPr>
          <p:cNvSpPr txBox="1"/>
          <p:nvPr/>
        </p:nvSpPr>
        <p:spPr>
          <a:xfrm>
            <a:off x="762711" y="3023133"/>
            <a:ext cx="848360" cy="60074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69850" algn="just">
              <a:lnSpc>
                <a:spcPct val="106200"/>
              </a:lnSpc>
              <a:spcBef>
                <a:spcPts val="220"/>
              </a:spcBef>
            </a:pPr>
            <a:r>
              <a:rPr sz="1200" spc="-10" dirty="0">
                <a:latin typeface="Century Gothic" panose="020B0502020202020204" pitchFamily="34" charset="0"/>
                <a:cs typeface="Calibri"/>
              </a:rPr>
              <a:t>en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los </a:t>
            </a:r>
            <a:r>
              <a:rPr sz="1200" spc="-3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p</a:t>
            </a:r>
            <a:r>
              <a:rPr sz="1200" spc="-35" dirty="0">
                <a:latin typeface="Century Gothic" panose="020B0502020202020204" pitchFamily="34" charset="0"/>
                <a:cs typeface="Calibri"/>
              </a:rPr>
              <a:t>r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e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s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e</a:t>
            </a:r>
            <a:r>
              <a:rPr sz="1200" spc="-30" dirty="0">
                <a:latin typeface="Century Gothic" panose="020B0502020202020204" pitchFamily="34" charset="0"/>
                <a:cs typeface="Calibri"/>
              </a:rPr>
              <a:t>n</a:t>
            </a:r>
            <a:r>
              <a:rPr sz="1200" spc="-25" dirty="0">
                <a:latin typeface="Century Gothic" panose="020B0502020202020204" pitchFamily="34" charset="0"/>
                <a:cs typeface="Calibri"/>
              </a:rPr>
              <a:t>t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an 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principios</a:t>
            </a:r>
            <a:endParaRPr sz="12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384A5C2A-6932-2E2C-A1C8-94A8DAEFD480}"/>
              </a:ext>
            </a:extLst>
          </p:cNvPr>
          <p:cNvSpPr txBox="1"/>
          <p:nvPr/>
        </p:nvSpPr>
        <p:spPr>
          <a:xfrm>
            <a:off x="1847850" y="3023133"/>
            <a:ext cx="1971675" cy="614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12500"/>
              </a:lnSpc>
              <a:spcBef>
                <a:spcPts val="100"/>
              </a:spcBef>
              <a:tabLst>
                <a:tab pos="757555" algn="l"/>
                <a:tab pos="1047115" algn="l"/>
                <a:tab pos="1861185" algn="l"/>
              </a:tabLst>
            </a:pPr>
            <a:r>
              <a:rPr sz="1200" spc="-15" dirty="0">
                <a:latin typeface="Century Gothic" panose="020B0502020202020204" pitchFamily="34" charset="0"/>
                <a:cs typeface="Calibri"/>
              </a:rPr>
              <a:t>estados		financieros </a:t>
            </a:r>
            <a:r>
              <a:rPr sz="1200" spc="-3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d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e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	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a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c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ue</a:t>
            </a:r>
            <a:r>
              <a:rPr sz="1200" spc="-35" dirty="0">
                <a:latin typeface="Century Gothic" panose="020B0502020202020204" pitchFamily="34" charset="0"/>
                <a:cs typeface="Calibri"/>
              </a:rPr>
              <a:t>r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d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o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	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a</a:t>
            </a:r>
            <a:endParaRPr sz="1200" dirty="0">
              <a:latin typeface="Century Gothic" panose="020B0502020202020204" pitchFamily="34" charset="0"/>
              <a:cs typeface="Calibri"/>
            </a:endParaRPr>
          </a:p>
          <a:p>
            <a:pPr marL="489584">
              <a:lnSpc>
                <a:spcPct val="100000"/>
              </a:lnSpc>
            </a:pPr>
            <a:r>
              <a:rPr sz="1200" spc="-20" dirty="0">
                <a:latin typeface="Century Gothic" panose="020B0502020202020204" pitchFamily="34" charset="0"/>
                <a:cs typeface="Calibri"/>
              </a:rPr>
              <a:t>de</a:t>
            </a:r>
            <a:endParaRPr sz="12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3F5C270D-A413-18A1-9A69-F26132166B50}"/>
              </a:ext>
            </a:extLst>
          </p:cNvPr>
          <p:cNvSpPr txBox="1"/>
          <p:nvPr/>
        </p:nvSpPr>
        <p:spPr>
          <a:xfrm>
            <a:off x="4175252" y="3054223"/>
            <a:ext cx="2540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latin typeface="Century Gothic" panose="020B0502020202020204" pitchFamily="34" charset="0"/>
                <a:cs typeface="Calibri"/>
              </a:rPr>
              <a:t>se 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l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os</a:t>
            </a:r>
            <a:endParaRPr sz="120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DBDD9597-3DB2-C3FF-E479-AB745361B844}"/>
              </a:ext>
            </a:extLst>
          </p:cNvPr>
          <p:cNvSpPr txBox="1"/>
          <p:nvPr/>
        </p:nvSpPr>
        <p:spPr>
          <a:xfrm>
            <a:off x="3175507" y="3602558"/>
            <a:ext cx="102679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0" dirty="0">
                <a:latin typeface="Century Gothic" panose="020B0502020202020204" pitchFamily="34" charset="0"/>
                <a:cs typeface="Calibri"/>
              </a:rPr>
              <a:t>contabilidad</a:t>
            </a:r>
            <a:endParaRPr sz="120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517A1AE9-69B8-6B5A-BC7B-BB928CB71B67}"/>
              </a:ext>
            </a:extLst>
          </p:cNvPr>
          <p:cNvSpPr txBox="1"/>
          <p:nvPr/>
        </p:nvSpPr>
        <p:spPr>
          <a:xfrm>
            <a:off x="3939285" y="3877436"/>
            <a:ext cx="46037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35" dirty="0">
                <a:latin typeface="Century Gothic" panose="020B0502020202020204" pitchFamily="34" charset="0"/>
                <a:cs typeface="Calibri"/>
              </a:rPr>
              <a:t>para</a:t>
            </a:r>
            <a:endParaRPr sz="1200">
              <a:latin typeface="Century Gothic" panose="020B0502020202020204" pitchFamily="34" charset="0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200" spc="-5" dirty="0">
                <a:latin typeface="Century Gothic" panose="020B0502020202020204" pitchFamily="34" charset="0"/>
                <a:cs typeface="Calibri"/>
              </a:rPr>
              <a:t>y</a:t>
            </a:r>
            <a:endParaRPr sz="120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BE9D7FA7-6C72-D39D-34A4-09433AC3B735}"/>
              </a:ext>
            </a:extLst>
          </p:cNvPr>
          <p:cNvSpPr txBox="1"/>
          <p:nvPr/>
        </p:nvSpPr>
        <p:spPr>
          <a:xfrm>
            <a:off x="762711" y="3877436"/>
            <a:ext cx="313436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855344" algn="l"/>
                <a:tab pos="1256030" algn="l"/>
                <a:tab pos="1740535" algn="l"/>
                <a:tab pos="2315210" algn="l"/>
              </a:tabLst>
            </a:pPr>
            <a:r>
              <a:rPr sz="1200" spc="-10" dirty="0">
                <a:latin typeface="Century Gothic" panose="020B0502020202020204" pitchFamily="34" charset="0"/>
                <a:cs typeface="Calibri"/>
              </a:rPr>
              <a:t>generalmente		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aceptados,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40" dirty="0">
                <a:latin typeface="Century Gothic" panose="020B0502020202020204" pitchFamily="34" charset="0"/>
                <a:cs typeface="Calibri"/>
              </a:rPr>
              <a:t>a</a:t>
            </a:r>
            <a:r>
              <a:rPr sz="1200" spc="-30" dirty="0">
                <a:latin typeface="Century Gothic" panose="020B0502020202020204" pitchFamily="34" charset="0"/>
                <a:cs typeface="Calibri"/>
              </a:rPr>
              <a:t>v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ala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r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	l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a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	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p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os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i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c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i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ó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n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	f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i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n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a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n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c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i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e</a:t>
            </a:r>
            <a:r>
              <a:rPr sz="1200" spc="-50" dirty="0">
                <a:latin typeface="Century Gothic" panose="020B0502020202020204" pitchFamily="34" charset="0"/>
                <a:cs typeface="Calibri"/>
              </a:rPr>
              <a:t>ra  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económica</a:t>
            </a:r>
            <a:r>
              <a:rPr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Organización.</a:t>
            </a:r>
            <a:endParaRPr sz="12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9B8696FF-5BB4-A368-3BED-9B481062BD58}"/>
              </a:ext>
            </a:extLst>
          </p:cNvPr>
          <p:cNvSpPr txBox="1"/>
          <p:nvPr/>
        </p:nvSpPr>
        <p:spPr>
          <a:xfrm>
            <a:off x="5371846" y="1477289"/>
            <a:ext cx="3164205" cy="101181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290"/>
              </a:spcBef>
              <a:buSzPct val="112500"/>
              <a:buFont typeface="Wingdings"/>
              <a:buChar char=""/>
              <a:tabLst>
                <a:tab pos="139700" algn="l"/>
              </a:tabLst>
            </a:pPr>
            <a:r>
              <a:rPr sz="1200" i="1" u="heavy" spc="-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Au</a:t>
            </a:r>
            <a:r>
              <a:rPr sz="1200" i="1" u="heavy" spc="-1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d</a:t>
            </a:r>
            <a:r>
              <a:rPr sz="1200" i="1" u="heavy" spc="-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i</a:t>
            </a:r>
            <a:r>
              <a:rPr sz="1200" i="1" u="heavy" spc="-2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t</a:t>
            </a:r>
            <a:r>
              <a:rPr sz="1200" i="1" u="heavy" spc="-10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or</a:t>
            </a:r>
            <a:r>
              <a:rPr sz="1200" i="1" u="heavy" spc="-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ía</a:t>
            </a:r>
            <a:r>
              <a:rPr sz="1200" i="1" u="heavy" spc="-100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 </a:t>
            </a:r>
            <a:r>
              <a:rPr sz="1200" i="1" u="heavy" spc="-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Ad</a:t>
            </a:r>
            <a:r>
              <a:rPr sz="1200" i="1" u="heavy" spc="-1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m</a:t>
            </a:r>
            <a:r>
              <a:rPr sz="1200" i="1" u="heavy" spc="-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i</a:t>
            </a:r>
            <a:r>
              <a:rPr sz="1200" i="1" u="heavy" spc="-10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ni</a:t>
            </a:r>
            <a:r>
              <a:rPr sz="1200" i="1" u="heavy" spc="-1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st</a:t>
            </a:r>
            <a:r>
              <a:rPr sz="1200" i="1" u="heavy" spc="-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ra</a:t>
            </a:r>
            <a:r>
              <a:rPr sz="1200" i="1" u="heavy" spc="-1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ti</a:t>
            </a:r>
            <a:r>
              <a:rPr sz="1200" i="1" u="heavy" spc="-5" dirty="0">
                <a:uFill>
                  <a:solidFill>
                    <a:srgbClr val="000000"/>
                  </a:solidFill>
                </a:uFill>
                <a:latin typeface="Century Gothic" panose="020B0502020202020204" pitchFamily="34" charset="0"/>
                <a:cs typeface="Calibri"/>
              </a:rPr>
              <a:t>va</a:t>
            </a:r>
            <a:endParaRPr sz="1200">
              <a:latin typeface="Century Gothic" panose="020B0502020202020204" pitchFamily="34" charset="0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359"/>
              </a:spcBef>
            </a:pPr>
            <a:r>
              <a:rPr sz="1200" spc="-5" dirty="0">
                <a:latin typeface="Century Gothic" panose="020B0502020202020204" pitchFamily="34" charset="0"/>
                <a:cs typeface="Calibri"/>
              </a:rPr>
              <a:t>Es 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la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revisión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que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lleva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a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cabo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un Lic.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en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Administración para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evaluar que la </a:t>
            </a:r>
            <a:r>
              <a:rPr sz="1200" spc="-3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actividad</a:t>
            </a:r>
            <a:r>
              <a:rPr sz="1200" spc="34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administrativa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de las áreas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de</a:t>
            </a:r>
            <a:r>
              <a:rPr sz="1200" spc="254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empresa</a:t>
            </a:r>
            <a:r>
              <a:rPr sz="1200" spc="3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están</a:t>
            </a:r>
            <a:r>
              <a:rPr sz="1200" spc="3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cumpliendo</a:t>
            </a:r>
            <a:r>
              <a:rPr sz="1200" spc="27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con</a:t>
            </a:r>
            <a:endParaRPr sz="120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5C66E150-12B1-60EF-D31D-58561AB9B4DB}"/>
              </a:ext>
            </a:extLst>
          </p:cNvPr>
          <p:cNvSpPr txBox="1"/>
          <p:nvPr/>
        </p:nvSpPr>
        <p:spPr>
          <a:xfrm>
            <a:off x="5371846" y="2797555"/>
            <a:ext cx="316420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latin typeface="Century Gothic" panose="020B0502020202020204" pitchFamily="34" charset="0"/>
                <a:cs typeface="Calibri"/>
              </a:rPr>
              <a:t>los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procedimientos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operativos,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métodos,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técnicas</a:t>
            </a:r>
            <a:r>
              <a:rPr sz="1200" spc="34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34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trabajo,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normas,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políticas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sz="120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Calibri"/>
              </a:rPr>
              <a:t>reglamentos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establecidos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regulan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 sus </a:t>
            </a:r>
            <a:r>
              <a:rPr sz="1200" spc="-35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operaciones</a:t>
            </a:r>
            <a:r>
              <a:rPr sz="1200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el</a:t>
            </a:r>
            <a:r>
              <a:rPr sz="1200" spc="30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uso de</a:t>
            </a:r>
            <a:r>
              <a:rPr sz="1200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Calibri"/>
              </a:rPr>
              <a:t>sus</a:t>
            </a:r>
            <a:r>
              <a:rPr sz="12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latin typeface="Century Gothic" panose="020B0502020202020204" pitchFamily="34" charset="0"/>
                <a:cs typeface="Calibri"/>
              </a:rPr>
              <a:t>recursos.</a:t>
            </a:r>
            <a:endParaRPr sz="1200" dirty="0">
              <a:latin typeface="Century Gothic" panose="020B0502020202020204" pitchFamily="34" charset="0"/>
              <a:cs typeface="Calibri"/>
            </a:endParaRPr>
          </a:p>
        </p:txBody>
      </p:sp>
      <p:pic>
        <p:nvPicPr>
          <p:cNvPr id="25" name="object 18">
            <a:extLst>
              <a:ext uri="{FF2B5EF4-FFF2-40B4-BE49-F238E27FC236}">
                <a16:creationId xmlns:a16="http://schemas.microsoft.com/office/drawing/2014/main" id="{47BFA0E1-6159-15AF-5A8B-5F8E3BE7B02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1352" y="4640579"/>
            <a:ext cx="2007108" cy="2007108"/>
          </a:xfrm>
          <a:prstGeom prst="rect">
            <a:avLst/>
          </a:prstGeom>
        </p:spPr>
      </p:pic>
      <p:pic>
        <p:nvPicPr>
          <p:cNvPr id="26" name="object 19">
            <a:extLst>
              <a:ext uri="{FF2B5EF4-FFF2-40B4-BE49-F238E27FC236}">
                <a16:creationId xmlns:a16="http://schemas.microsoft.com/office/drawing/2014/main" id="{4A497936-2D3E-07F3-BE4B-0886A13778D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7428" y="4515383"/>
            <a:ext cx="2636520" cy="184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7526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45" name="object 5">
            <a:extLst>
              <a:ext uri="{FF2B5EF4-FFF2-40B4-BE49-F238E27FC236}">
                <a16:creationId xmlns:a16="http://schemas.microsoft.com/office/drawing/2014/main" id="{70193549-2DED-160F-DCF8-050700B352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36" y="473963"/>
            <a:ext cx="7161283" cy="993648"/>
          </a:xfrm>
          <a:prstGeom prst="rect">
            <a:avLst/>
          </a:prstGeom>
        </p:spPr>
      </p:pic>
      <p:sp>
        <p:nvSpPr>
          <p:cNvPr id="46" name="object 6">
            <a:extLst>
              <a:ext uri="{FF2B5EF4-FFF2-40B4-BE49-F238E27FC236}">
                <a16:creationId xmlns:a16="http://schemas.microsoft.com/office/drawing/2014/main" id="{54B38DB2-90AD-DC0C-AEEF-08C32D14B4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4867" y="808735"/>
            <a:ext cx="463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4070" algn="l"/>
              </a:tabLst>
            </a:pPr>
            <a:r>
              <a:rPr sz="2400" b="1" i="0" spc="-5" dirty="0">
                <a:solidFill>
                  <a:srgbClr val="FFFFFF"/>
                </a:solidFill>
                <a:latin typeface="Calibri"/>
                <a:cs typeface="Calibri"/>
              </a:rPr>
              <a:t>Auditorías</a:t>
            </a:r>
            <a:r>
              <a:rPr sz="2400" b="1" i="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0" spc="-5" dirty="0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sz="2400" b="1" i="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0" dirty="0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r>
              <a:rPr sz="2400" b="1" i="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0" spc="-10" dirty="0">
                <a:solidFill>
                  <a:srgbClr val="FFFFFF"/>
                </a:solidFill>
                <a:latin typeface="Calibri"/>
                <a:cs typeface="Calibri"/>
              </a:rPr>
              <a:t>Área</a:t>
            </a:r>
            <a:r>
              <a:rPr sz="2400" b="1" i="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i="0" dirty="0">
                <a:solidFill>
                  <a:srgbClr val="FFFFFF"/>
                </a:solidFill>
                <a:latin typeface="Calibri"/>
                <a:cs typeface="Calibri"/>
              </a:rPr>
              <a:t>de	</a:t>
            </a:r>
            <a:r>
              <a:rPr sz="2400" b="1" i="0" spc="-5" dirty="0">
                <a:solidFill>
                  <a:srgbClr val="FFFFFF"/>
                </a:solidFill>
                <a:latin typeface="Calibri"/>
                <a:cs typeface="Calibri"/>
              </a:rPr>
              <a:t>aplicación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7">
            <a:extLst>
              <a:ext uri="{FF2B5EF4-FFF2-40B4-BE49-F238E27FC236}">
                <a16:creationId xmlns:a16="http://schemas.microsoft.com/office/drawing/2014/main" id="{C21B946C-F438-201A-1E97-EBA12F156327}"/>
              </a:ext>
            </a:extLst>
          </p:cNvPr>
          <p:cNvSpPr txBox="1"/>
          <p:nvPr/>
        </p:nvSpPr>
        <p:spPr>
          <a:xfrm>
            <a:off x="762711" y="2456815"/>
            <a:ext cx="3221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75005" algn="l"/>
                <a:tab pos="701040" algn="l"/>
                <a:tab pos="1122045" algn="l"/>
                <a:tab pos="2078989" algn="l"/>
                <a:tab pos="2139950" algn="l"/>
                <a:tab pos="2333625" algn="l"/>
                <a:tab pos="2828925" algn="l"/>
              </a:tabLst>
            </a:pPr>
            <a:r>
              <a:rPr sz="1800" spc="-5" dirty="0">
                <a:latin typeface="Arial MT"/>
                <a:cs typeface="Arial MT"/>
              </a:rPr>
              <a:t>p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rte	</a:t>
            </a:r>
            <a:r>
              <a:rPr sz="1800" spc="-25" dirty="0">
                <a:latin typeface="Arial MT"/>
                <a:cs typeface="Arial MT"/>
              </a:rPr>
              <a:t>de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pr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ceso</a:t>
            </a:r>
            <a:r>
              <a:rPr sz="1800" dirty="0">
                <a:latin typeface="Arial MT"/>
                <a:cs typeface="Arial MT"/>
              </a:rPr>
              <a:t>	y	mét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s  </a:t>
            </a:r>
            <a:r>
              <a:rPr sz="1800" spc="-25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		</a:t>
            </a:r>
            <a:r>
              <a:rPr sz="1800" spc="-25" dirty="0">
                <a:latin typeface="Arial MT"/>
                <a:cs typeface="Arial MT"/>
              </a:rPr>
              <a:t>ope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2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1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ó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		</a:t>
            </a:r>
            <a:r>
              <a:rPr sz="1800" spc="-25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10" dirty="0">
                <a:latin typeface="Arial MT"/>
                <a:cs typeface="Arial MT"/>
              </a:rPr>
              <a:t>u</a:t>
            </a:r>
            <a:r>
              <a:rPr sz="1800" spc="-25" dirty="0">
                <a:latin typeface="Arial MT"/>
                <a:cs typeface="Arial MT"/>
              </a:rPr>
              <a:t>na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6A10D33E-3FEE-4C23-C9C3-A12E265E8A35}"/>
              </a:ext>
            </a:extLst>
          </p:cNvPr>
          <p:cNvSpPr txBox="1"/>
          <p:nvPr/>
        </p:nvSpPr>
        <p:spPr>
          <a:xfrm>
            <a:off x="762406" y="3005454"/>
            <a:ext cx="3202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compañía,</a:t>
            </a:r>
            <a:r>
              <a:rPr sz="1800" spc="3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</a:t>
            </a:r>
            <a:r>
              <a:rPr sz="1800" spc="27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el</a:t>
            </a:r>
            <a:r>
              <a:rPr sz="1800" spc="26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propósito</a:t>
            </a:r>
            <a:r>
              <a:rPr sz="1800" spc="3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CADAFF78-8CEE-FC44-ABF3-66099D9566CE}"/>
              </a:ext>
            </a:extLst>
          </p:cNvPr>
          <p:cNvSpPr txBox="1"/>
          <p:nvPr/>
        </p:nvSpPr>
        <p:spPr>
          <a:xfrm>
            <a:off x="762406" y="3279775"/>
            <a:ext cx="11423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evaluar 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</a:t>
            </a:r>
            <a:r>
              <a:rPr sz="1800" spc="-20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f</a:t>
            </a:r>
            <a:r>
              <a:rPr sz="1800" spc="-20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20" dirty="0">
                <a:latin typeface="Arial MT"/>
                <a:cs typeface="Arial MT"/>
              </a:rPr>
              <a:t>ien</a:t>
            </a: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20" dirty="0">
                <a:latin typeface="Arial MT"/>
                <a:cs typeface="Arial MT"/>
              </a:rPr>
              <a:t>ia</a:t>
            </a:r>
            <a:r>
              <a:rPr sz="1800" dirty="0">
                <a:latin typeface="Arial MT"/>
                <a:cs typeface="Arial MT"/>
              </a:rPr>
              <a:t>,  </a:t>
            </a:r>
            <a:r>
              <a:rPr sz="1800" spc="-20" dirty="0">
                <a:latin typeface="Arial MT"/>
                <a:cs typeface="Arial MT"/>
              </a:rPr>
              <a:t>eficacia,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9963F19C-CE4A-CDA5-30FC-99A0A01535C4}"/>
              </a:ext>
            </a:extLst>
          </p:cNvPr>
          <p:cNvSpPr txBox="1"/>
          <p:nvPr/>
        </p:nvSpPr>
        <p:spPr>
          <a:xfrm>
            <a:off x="1891664" y="3279775"/>
            <a:ext cx="20986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0320" algn="r">
              <a:lnSpc>
                <a:spcPct val="100000"/>
              </a:lnSpc>
              <a:spcBef>
                <a:spcPts val="100"/>
              </a:spcBef>
              <a:tabLst>
                <a:tab pos="774065" algn="l"/>
              </a:tabLst>
            </a:pPr>
            <a:r>
              <a:rPr sz="1800" spc="-10" dirty="0">
                <a:latin typeface="Arial MT"/>
                <a:cs typeface="Arial MT"/>
              </a:rPr>
              <a:t>la	</a:t>
            </a:r>
            <a:r>
              <a:rPr sz="1800" spc="-15" dirty="0">
                <a:latin typeface="Arial MT"/>
                <a:cs typeface="Arial MT"/>
              </a:rPr>
              <a:t>existencia,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tabLst>
                <a:tab pos="1454785" algn="l"/>
              </a:tabLst>
            </a:pPr>
            <a:r>
              <a:rPr sz="1800" spc="-15" dirty="0">
                <a:latin typeface="Arial MT"/>
                <a:cs typeface="Arial MT"/>
              </a:rPr>
              <a:t>eficiencia	</a:t>
            </a:r>
            <a:r>
              <a:rPr sz="1800" dirty="0">
                <a:latin typeface="Arial MT"/>
                <a:cs typeface="Arial MT"/>
              </a:rPr>
              <a:t>y</a:t>
            </a:r>
            <a:endParaRPr sz="1800">
              <a:latin typeface="Arial MT"/>
              <a:cs typeface="Arial MT"/>
            </a:endParaRPr>
          </a:p>
          <a:p>
            <a:pPr marR="19050" algn="r">
              <a:lnSpc>
                <a:spcPct val="100000"/>
              </a:lnSpc>
              <a:tabLst>
                <a:tab pos="547370" algn="l"/>
                <a:tab pos="1130935" algn="l"/>
              </a:tabLst>
            </a:pPr>
            <a:r>
              <a:rPr sz="1800" spc="-15" dirty="0">
                <a:latin typeface="Arial MT"/>
                <a:cs typeface="Arial MT"/>
              </a:rPr>
              <a:t>de	los	</a:t>
            </a:r>
            <a:r>
              <a:rPr sz="1800" spc="-20" dirty="0">
                <a:latin typeface="Arial MT"/>
                <a:cs typeface="Arial MT"/>
              </a:rPr>
              <a:t>métodos,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1" name="object 11">
            <a:extLst>
              <a:ext uri="{FF2B5EF4-FFF2-40B4-BE49-F238E27FC236}">
                <a16:creationId xmlns:a16="http://schemas.microsoft.com/office/drawing/2014/main" id="{405C34F7-39F7-5587-30D7-95E7289A1FCC}"/>
              </a:ext>
            </a:extLst>
          </p:cNvPr>
          <p:cNvSpPr txBox="1"/>
          <p:nvPr/>
        </p:nvSpPr>
        <p:spPr>
          <a:xfrm>
            <a:off x="761796" y="4102989"/>
            <a:ext cx="3225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711960" algn="l"/>
                <a:tab pos="1971039" algn="l"/>
                <a:tab pos="2957195" algn="l"/>
              </a:tabLst>
            </a:pPr>
            <a:r>
              <a:rPr sz="1800" spc="-25" dirty="0">
                <a:latin typeface="Arial MT"/>
                <a:cs typeface="Arial MT"/>
              </a:rPr>
              <a:t>p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2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25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d</a:t>
            </a:r>
            <a:r>
              <a:rPr sz="1800" spc="-2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25" dirty="0">
                <a:latin typeface="Arial MT"/>
                <a:cs typeface="Arial MT"/>
              </a:rPr>
              <a:t>i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spc="-2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s	y	t</a:t>
            </a:r>
            <a:r>
              <a:rPr sz="1800" spc="-25" dirty="0">
                <a:latin typeface="Arial MT"/>
                <a:cs typeface="Arial MT"/>
              </a:rPr>
              <a:t>é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20" dirty="0">
                <a:latin typeface="Arial MT"/>
                <a:cs typeface="Arial MT"/>
              </a:rPr>
              <a:t>n</a:t>
            </a:r>
            <a:r>
              <a:rPr sz="1800" spc="-25" dirty="0">
                <a:latin typeface="Arial MT"/>
                <a:cs typeface="Arial MT"/>
              </a:rPr>
              <a:t>i</a:t>
            </a:r>
            <a:r>
              <a:rPr sz="1800" spc="10" dirty="0">
                <a:latin typeface="Arial MT"/>
                <a:cs typeface="Arial MT"/>
              </a:rPr>
              <a:t>c</a:t>
            </a:r>
            <a:r>
              <a:rPr sz="1800" spc="-2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s	</a:t>
            </a:r>
            <a:r>
              <a:rPr sz="1800" spc="-5" dirty="0">
                <a:latin typeface="Arial MT"/>
                <a:cs typeface="Arial MT"/>
              </a:rPr>
              <a:t>de  </a:t>
            </a:r>
            <a:r>
              <a:rPr sz="1800" spc="-20" dirty="0">
                <a:latin typeface="Arial MT"/>
                <a:cs typeface="Arial MT"/>
              </a:rPr>
              <a:t>trabajo.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2" name="object 12">
            <a:extLst>
              <a:ext uri="{FF2B5EF4-FFF2-40B4-BE49-F238E27FC236}">
                <a16:creationId xmlns:a16="http://schemas.microsoft.com/office/drawing/2014/main" id="{B4004533-023D-BB7D-91D5-2E098FA0218D}"/>
              </a:ext>
            </a:extLst>
          </p:cNvPr>
          <p:cNvSpPr txBox="1"/>
          <p:nvPr/>
        </p:nvSpPr>
        <p:spPr>
          <a:xfrm>
            <a:off x="762711" y="1483985"/>
            <a:ext cx="3220720" cy="9982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240"/>
              </a:spcBef>
              <a:buSzPct val="108333"/>
              <a:buFont typeface="Wingdings"/>
              <a:buChar char=""/>
              <a:tabLst>
                <a:tab pos="139700" algn="l"/>
              </a:tabLst>
            </a:pPr>
            <a:r>
              <a:rPr sz="18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Auditoría</a:t>
            </a:r>
            <a:r>
              <a:rPr sz="1800" i="1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i="1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Operacional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550"/>
              </a:lnSpc>
              <a:spcBef>
                <a:spcPts val="55"/>
              </a:spcBef>
              <a:tabLst>
                <a:tab pos="696595" algn="l"/>
                <a:tab pos="1344295" algn="l"/>
                <a:tab pos="2283460" algn="l"/>
              </a:tabLst>
            </a:pPr>
            <a:r>
              <a:rPr sz="1800" dirty="0">
                <a:latin typeface="Arial MT"/>
                <a:cs typeface="Arial MT"/>
              </a:rPr>
              <a:t>Es la </a:t>
            </a:r>
            <a:r>
              <a:rPr sz="1800" spc="-5" dirty="0">
                <a:latin typeface="Arial MT"/>
                <a:cs typeface="Arial MT"/>
              </a:rPr>
              <a:t>revisión </a:t>
            </a:r>
            <a:r>
              <a:rPr sz="1800" spc="-15" dirty="0">
                <a:latin typeface="Arial MT"/>
                <a:cs typeface="Arial MT"/>
              </a:rPr>
              <a:t>que </a:t>
            </a:r>
            <a:r>
              <a:rPr sz="1800" dirty="0">
                <a:latin typeface="Arial MT"/>
                <a:cs typeface="Arial MT"/>
              </a:rPr>
              <a:t>se </a:t>
            </a:r>
            <a:r>
              <a:rPr sz="1800" spc="-5" dirty="0">
                <a:latin typeface="Arial MT"/>
                <a:cs typeface="Arial MT"/>
              </a:rPr>
              <a:t>lleva</a:t>
            </a:r>
            <a:r>
              <a:rPr sz="1800" dirty="0">
                <a:latin typeface="Arial MT"/>
                <a:cs typeface="Arial MT"/>
              </a:rPr>
              <a:t> a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c</a:t>
            </a:r>
            <a:r>
              <a:rPr sz="1800" spc="-20" dirty="0">
                <a:latin typeface="Arial MT"/>
                <a:cs typeface="Arial MT"/>
              </a:rPr>
              <a:t>ab</a:t>
            </a:r>
            <a:r>
              <a:rPr sz="1800" dirty="0">
                <a:latin typeface="Arial MT"/>
                <a:cs typeface="Arial MT"/>
              </a:rPr>
              <a:t>o	</a:t>
            </a:r>
            <a:r>
              <a:rPr sz="1800" spc="-10" dirty="0">
                <a:latin typeface="Arial MT"/>
                <a:cs typeface="Arial MT"/>
              </a:rPr>
              <a:t>pa</a:t>
            </a:r>
            <a:r>
              <a:rPr sz="1800" dirty="0">
                <a:latin typeface="Arial MT"/>
                <a:cs typeface="Arial MT"/>
              </a:rPr>
              <a:t>ra	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v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15" dirty="0">
                <a:latin typeface="Arial MT"/>
                <a:cs typeface="Arial MT"/>
              </a:rPr>
              <a:t>u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	c</a:t>
            </a:r>
            <a:r>
              <a:rPr sz="1800" spc="-10" dirty="0">
                <a:latin typeface="Arial MT"/>
                <a:cs typeface="Arial MT"/>
              </a:rPr>
              <a:t>ua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15" dirty="0">
                <a:latin typeface="Arial MT"/>
                <a:cs typeface="Arial MT"/>
              </a:rPr>
              <a:t>q</a:t>
            </a:r>
            <a:r>
              <a:rPr sz="1800" spc="-10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3" name="object 13">
            <a:extLst>
              <a:ext uri="{FF2B5EF4-FFF2-40B4-BE49-F238E27FC236}">
                <a16:creationId xmlns:a16="http://schemas.microsoft.com/office/drawing/2014/main" id="{CD96AD53-E773-3EFF-9B9C-2BDDDCCF4F92}"/>
              </a:ext>
            </a:extLst>
          </p:cNvPr>
          <p:cNvSpPr txBox="1"/>
          <p:nvPr/>
        </p:nvSpPr>
        <p:spPr>
          <a:xfrm>
            <a:off x="4795520" y="1562861"/>
            <a:ext cx="1868805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065" indent="-127000">
              <a:lnSpc>
                <a:spcPts val="2310"/>
              </a:lnSpc>
              <a:buSzPct val="108333"/>
              <a:buFont typeface="Wingdings"/>
              <a:buChar char=""/>
              <a:tabLst>
                <a:tab pos="139700" algn="l"/>
              </a:tabLst>
            </a:pPr>
            <a:r>
              <a:rPr sz="18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800" i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18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800" i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18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torí</a:t>
            </a:r>
            <a:r>
              <a:rPr sz="18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800" i="1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1800" i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1800"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1800" i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eg</a:t>
            </a:r>
            <a:r>
              <a:rPr sz="1800" i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1800" i="1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800"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14">
            <a:extLst>
              <a:ext uri="{FF2B5EF4-FFF2-40B4-BE49-F238E27FC236}">
                <a16:creationId xmlns:a16="http://schemas.microsoft.com/office/drawing/2014/main" id="{0D9E811F-B673-2B94-A32F-47FF2FD99AB2}"/>
              </a:ext>
            </a:extLst>
          </p:cNvPr>
          <p:cNvSpPr txBox="1"/>
          <p:nvPr/>
        </p:nvSpPr>
        <p:spPr>
          <a:xfrm>
            <a:off x="4795520" y="1907794"/>
            <a:ext cx="1166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1800" spc="-5" dirty="0">
                <a:latin typeface="Arial MT"/>
                <a:cs typeface="Arial MT"/>
              </a:rPr>
              <a:t>Es	</a:t>
            </a:r>
            <a:r>
              <a:rPr sz="1800" spc="-10" dirty="0">
                <a:latin typeface="Arial MT"/>
                <a:cs typeface="Arial MT"/>
              </a:rPr>
              <a:t>la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sistemática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5" name="object 15">
            <a:extLst>
              <a:ext uri="{FF2B5EF4-FFF2-40B4-BE49-F238E27FC236}">
                <a16:creationId xmlns:a16="http://schemas.microsoft.com/office/drawing/2014/main" id="{032BA357-3004-D137-AC60-9B76515ED17A}"/>
              </a:ext>
            </a:extLst>
          </p:cNvPr>
          <p:cNvSpPr txBox="1"/>
          <p:nvPr/>
        </p:nvSpPr>
        <p:spPr>
          <a:xfrm>
            <a:off x="6022340" y="1907794"/>
            <a:ext cx="9042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revisión</a:t>
            </a:r>
            <a:endParaRPr sz="1800">
              <a:latin typeface="Arial MT"/>
              <a:cs typeface="Arial MT"/>
            </a:endParaRPr>
          </a:p>
          <a:p>
            <a:pPr marL="77597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6" name="object 16">
            <a:extLst>
              <a:ext uri="{FF2B5EF4-FFF2-40B4-BE49-F238E27FC236}">
                <a16:creationId xmlns:a16="http://schemas.microsoft.com/office/drawing/2014/main" id="{677622F6-159B-C304-774B-2E13672C7021}"/>
              </a:ext>
            </a:extLst>
          </p:cNvPr>
          <p:cNvSpPr txBox="1"/>
          <p:nvPr/>
        </p:nvSpPr>
        <p:spPr>
          <a:xfrm>
            <a:off x="7217409" y="1907794"/>
            <a:ext cx="11703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exhaustiva,</a:t>
            </a:r>
            <a:endParaRPr sz="1800">
              <a:latin typeface="Arial MT"/>
              <a:cs typeface="Arial MT"/>
            </a:endParaRPr>
          </a:p>
          <a:p>
            <a:pPr marR="6350" algn="r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global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7" name="object 17">
            <a:extLst>
              <a:ext uri="{FF2B5EF4-FFF2-40B4-BE49-F238E27FC236}">
                <a16:creationId xmlns:a16="http://schemas.microsoft.com/office/drawing/2014/main" id="{9AA06295-1F19-E2ED-4964-CC4FA8A36A44}"/>
              </a:ext>
            </a:extLst>
          </p:cNvPr>
          <p:cNvSpPr txBox="1"/>
          <p:nvPr/>
        </p:nvSpPr>
        <p:spPr>
          <a:xfrm>
            <a:off x="4795520" y="2456815"/>
            <a:ext cx="154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(especializada)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8" name="object 18">
            <a:extLst>
              <a:ext uri="{FF2B5EF4-FFF2-40B4-BE49-F238E27FC236}">
                <a16:creationId xmlns:a16="http://schemas.microsoft.com/office/drawing/2014/main" id="{449B903C-39B9-5A4A-C2DA-366A377FED1B}"/>
              </a:ext>
            </a:extLst>
          </p:cNvPr>
          <p:cNvSpPr txBox="1"/>
          <p:nvPr/>
        </p:nvSpPr>
        <p:spPr>
          <a:xfrm>
            <a:off x="5850382" y="2731134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</a:t>
            </a:r>
            <a:r>
              <a:rPr sz="1800" spc="-25" dirty="0">
                <a:latin typeface="Arial MT"/>
                <a:cs typeface="Arial MT"/>
              </a:rPr>
              <a:t>u</a:t>
            </a:r>
            <a:r>
              <a:rPr sz="1800" spc="-10" dirty="0">
                <a:latin typeface="Arial MT"/>
                <a:cs typeface="Arial MT"/>
              </a:rPr>
              <a:t>l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di</a:t>
            </a:r>
            <a:r>
              <a:rPr sz="1800" dirty="0">
                <a:latin typeface="Arial MT"/>
                <a:cs typeface="Arial MT"/>
              </a:rPr>
              <a:t>sc</a:t>
            </a:r>
            <a:r>
              <a:rPr sz="1800" spc="-25" dirty="0">
                <a:latin typeface="Arial MT"/>
                <a:cs typeface="Arial MT"/>
              </a:rPr>
              <a:t>i</a:t>
            </a:r>
            <a:r>
              <a:rPr sz="1800" spc="-10" dirty="0">
                <a:latin typeface="Arial MT"/>
                <a:cs typeface="Arial MT"/>
              </a:rPr>
              <a:t>p</a:t>
            </a:r>
            <a:r>
              <a:rPr sz="1800" spc="-25" dirty="0">
                <a:latin typeface="Arial MT"/>
                <a:cs typeface="Arial MT"/>
              </a:rPr>
              <a:t>li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spc="-20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25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9" name="object 19">
            <a:extLst>
              <a:ext uri="{FF2B5EF4-FFF2-40B4-BE49-F238E27FC236}">
                <a16:creationId xmlns:a16="http://schemas.microsoft.com/office/drawing/2014/main" id="{32C98E2C-2794-F7DE-1D3D-B42044AF74F5}"/>
              </a:ext>
            </a:extLst>
          </p:cNvPr>
          <p:cNvSpPr txBox="1"/>
          <p:nvPr/>
        </p:nvSpPr>
        <p:spPr>
          <a:xfrm>
            <a:off x="6571233" y="2456815"/>
            <a:ext cx="1808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618490" algn="l"/>
                <a:tab pos="1530350" algn="l"/>
              </a:tabLst>
            </a:pPr>
            <a:r>
              <a:rPr sz="1800" spc="-25" dirty="0">
                <a:latin typeface="Arial MT"/>
                <a:cs typeface="Arial MT"/>
              </a:rPr>
              <a:t>qu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	r</a:t>
            </a:r>
            <a:r>
              <a:rPr sz="1800" spc="-25" dirty="0">
                <a:latin typeface="Arial MT"/>
                <a:cs typeface="Arial MT"/>
              </a:rPr>
              <a:t>eali</a:t>
            </a:r>
            <a:r>
              <a:rPr sz="1800" dirty="0">
                <a:latin typeface="Arial MT"/>
                <a:cs typeface="Arial MT"/>
              </a:rPr>
              <a:t>z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25" dirty="0">
                <a:latin typeface="Arial MT"/>
                <a:cs typeface="Arial MT"/>
              </a:rPr>
              <a:t>u</a:t>
            </a:r>
            <a:r>
              <a:rPr sz="1800" spc="-5" dirty="0">
                <a:latin typeface="Arial MT"/>
                <a:cs typeface="Arial MT"/>
              </a:rPr>
              <a:t>n</a:t>
            </a:r>
            <a:endParaRPr sz="1800">
              <a:latin typeface="Arial MT"/>
              <a:cs typeface="Arial MT"/>
            </a:endParaRPr>
          </a:p>
          <a:p>
            <a:pPr marR="7620" algn="r">
              <a:lnSpc>
                <a:spcPct val="100000"/>
              </a:lnSpc>
            </a:pPr>
            <a:r>
              <a:rPr sz="1800" spc="-15" dirty="0">
                <a:latin typeface="Arial MT"/>
                <a:cs typeface="Arial MT"/>
              </a:rPr>
              <a:t>para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29CA9A93-665B-CA80-658F-9BFF9CD14D6A}"/>
              </a:ext>
            </a:extLst>
          </p:cNvPr>
          <p:cNvSpPr txBox="1"/>
          <p:nvPr/>
        </p:nvSpPr>
        <p:spPr>
          <a:xfrm>
            <a:off x="5781547" y="3005454"/>
            <a:ext cx="1229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9580" algn="l"/>
              </a:tabLst>
            </a:pPr>
            <a:r>
              <a:rPr sz="1800" spc="-15" dirty="0">
                <a:latin typeface="Arial MT"/>
                <a:cs typeface="Arial MT"/>
              </a:rPr>
              <a:t>de	</a:t>
            </a:r>
            <a:r>
              <a:rPr sz="1800" spc="-20" dirty="0">
                <a:latin typeface="Arial MT"/>
                <a:cs typeface="Arial MT"/>
              </a:rPr>
              <a:t>manera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1" name="object 21">
            <a:extLst>
              <a:ext uri="{FF2B5EF4-FFF2-40B4-BE49-F238E27FC236}">
                <a16:creationId xmlns:a16="http://schemas.microsoft.com/office/drawing/2014/main" id="{2BE07CF3-DE67-F9F8-9BA0-33E7EFB7B7D2}"/>
              </a:ext>
            </a:extLst>
          </p:cNvPr>
          <p:cNvSpPr txBox="1"/>
          <p:nvPr/>
        </p:nvSpPr>
        <p:spPr>
          <a:xfrm>
            <a:off x="7177531" y="3005454"/>
            <a:ext cx="1199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2190" algn="l"/>
              </a:tabLst>
            </a:pPr>
            <a:r>
              <a:rPr sz="1800" spc="-2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25" dirty="0">
                <a:latin typeface="Arial MT"/>
                <a:cs typeface="Arial MT"/>
              </a:rPr>
              <a:t>g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25" dirty="0">
                <a:latin typeface="Arial MT"/>
                <a:cs typeface="Arial MT"/>
              </a:rPr>
              <a:t>al</a:t>
            </a:r>
            <a:r>
              <a:rPr sz="1800" dirty="0">
                <a:latin typeface="Arial MT"/>
                <a:cs typeface="Arial MT"/>
              </a:rPr>
              <a:t>,	</a:t>
            </a:r>
            <a:r>
              <a:rPr sz="1800" spc="-25" dirty="0">
                <a:latin typeface="Arial MT"/>
                <a:cs typeface="Arial MT"/>
              </a:rPr>
              <a:t>el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2" name="object 22">
            <a:extLst>
              <a:ext uri="{FF2B5EF4-FFF2-40B4-BE49-F238E27FC236}">
                <a16:creationId xmlns:a16="http://schemas.microsoft.com/office/drawing/2014/main" id="{6CD0BA3D-EF3F-B1D5-B097-302D18F6BC09}"/>
              </a:ext>
            </a:extLst>
          </p:cNvPr>
          <p:cNvSpPr txBox="1"/>
          <p:nvPr/>
        </p:nvSpPr>
        <p:spPr>
          <a:xfrm>
            <a:off x="4794884" y="2731134"/>
            <a:ext cx="99186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equipo 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evaluar, 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correcto </a:t>
            </a:r>
            <a:r>
              <a:rPr sz="1800" dirty="0">
                <a:latin typeface="Arial MT"/>
                <a:cs typeface="Arial MT"/>
              </a:rPr>
              <a:t> f</a:t>
            </a:r>
            <a:r>
              <a:rPr sz="1800" spc="-20" dirty="0">
                <a:latin typeface="Arial MT"/>
                <a:cs typeface="Arial MT"/>
              </a:rPr>
              <a:t>un</a:t>
            </a: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5" dirty="0">
                <a:latin typeface="Arial MT"/>
                <a:cs typeface="Arial MT"/>
              </a:rPr>
              <a:t>i</a:t>
            </a:r>
            <a:r>
              <a:rPr sz="1800" spc="-20" dirty="0">
                <a:latin typeface="Arial MT"/>
                <a:cs typeface="Arial MT"/>
              </a:rPr>
              <a:t>o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spc="-20" dirty="0">
                <a:latin typeface="Arial MT"/>
                <a:cs typeface="Arial MT"/>
              </a:rPr>
              <a:t>es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63" name="object 23">
            <a:extLst>
              <a:ext uri="{FF2B5EF4-FFF2-40B4-BE49-F238E27FC236}">
                <a16:creationId xmlns:a16="http://schemas.microsoft.com/office/drawing/2014/main" id="{93C0B0D4-E9FA-1BD6-C5C9-610866896B22}"/>
              </a:ext>
            </a:extLst>
          </p:cNvPr>
          <p:cNvSpPr txBox="1"/>
          <p:nvPr/>
        </p:nvSpPr>
        <p:spPr>
          <a:xfrm>
            <a:off x="5999226" y="3279775"/>
            <a:ext cx="10585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desarrollo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494030" algn="l"/>
              </a:tabLst>
            </a:pPr>
            <a:r>
              <a:rPr sz="1800" spc="-2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n	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spc="-20" dirty="0">
                <a:latin typeface="Arial"/>
                <a:cs typeface="Arial"/>
              </a:rPr>
              <a:t>odas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24">
            <a:extLst>
              <a:ext uri="{FF2B5EF4-FFF2-40B4-BE49-F238E27FC236}">
                <a16:creationId xmlns:a16="http://schemas.microsoft.com/office/drawing/2014/main" id="{43D74A6E-619E-48C8-85D8-5A878FBF07B9}"/>
              </a:ext>
            </a:extLst>
          </p:cNvPr>
          <p:cNvSpPr txBox="1"/>
          <p:nvPr/>
        </p:nvSpPr>
        <p:spPr>
          <a:xfrm>
            <a:off x="7279640" y="3279775"/>
            <a:ext cx="11074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  <a:tabLst>
                <a:tab pos="648970" algn="l"/>
              </a:tabLst>
            </a:pPr>
            <a:r>
              <a:rPr sz="1800" spc="-15" dirty="0">
                <a:latin typeface="Arial MT"/>
                <a:cs typeface="Arial MT"/>
              </a:rPr>
              <a:t>de	</a:t>
            </a:r>
            <a:r>
              <a:rPr sz="1800" spc="-25" dirty="0">
                <a:latin typeface="Arial MT"/>
                <a:cs typeface="Arial MT"/>
              </a:rPr>
              <a:t>las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tabLst>
                <a:tab pos="517525" algn="l"/>
              </a:tabLst>
            </a:pPr>
            <a:r>
              <a:rPr sz="1800" spc="-15" dirty="0">
                <a:latin typeface="Arial MT"/>
                <a:cs typeface="Arial MT"/>
              </a:rPr>
              <a:t>las	</a:t>
            </a:r>
            <a:r>
              <a:rPr sz="1800" spc="-20" dirty="0">
                <a:latin typeface="Arial MT"/>
                <a:cs typeface="Arial MT"/>
              </a:rPr>
              <a:t>áreas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5" name="object 25">
            <a:extLst>
              <a:ext uri="{FF2B5EF4-FFF2-40B4-BE49-F238E27FC236}">
                <a16:creationId xmlns:a16="http://schemas.microsoft.com/office/drawing/2014/main" id="{358CB804-5510-23F7-4AAC-CA7894069107}"/>
              </a:ext>
            </a:extLst>
          </p:cNvPr>
          <p:cNvSpPr txBox="1"/>
          <p:nvPr/>
        </p:nvSpPr>
        <p:spPr>
          <a:xfrm>
            <a:off x="4794884" y="3828669"/>
            <a:ext cx="3595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administrativas</a:t>
            </a:r>
            <a:r>
              <a:rPr sz="1800" spc="1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de</a:t>
            </a:r>
            <a:r>
              <a:rPr sz="1800" spc="1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</a:t>
            </a:r>
            <a:r>
              <a:rPr sz="1800" spc="1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empresa,</a:t>
            </a:r>
            <a:r>
              <a:rPr sz="1800" spc="14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sus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6" name="object 26">
            <a:extLst>
              <a:ext uri="{FF2B5EF4-FFF2-40B4-BE49-F238E27FC236}">
                <a16:creationId xmlns:a16="http://schemas.microsoft.com/office/drawing/2014/main" id="{90CCE0FE-47FD-E5C2-73B2-948197AB68AF}"/>
              </a:ext>
            </a:extLst>
          </p:cNvPr>
          <p:cNvSpPr txBox="1"/>
          <p:nvPr/>
        </p:nvSpPr>
        <p:spPr>
          <a:xfrm>
            <a:off x="4794884" y="4102989"/>
            <a:ext cx="359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7780" algn="l"/>
                <a:tab pos="2551430" algn="l"/>
              </a:tabLst>
            </a:pPr>
            <a:r>
              <a:rPr sz="1800" spc="-10" dirty="0">
                <a:latin typeface="Arial MT"/>
                <a:cs typeface="Arial MT"/>
              </a:rPr>
              <a:t>resultados	conjuntos,	</a:t>
            </a:r>
            <a:r>
              <a:rPr sz="1800" spc="-15" dirty="0">
                <a:latin typeface="Arial MT"/>
                <a:cs typeface="Arial MT"/>
              </a:rPr>
              <a:t>relaciones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7" name="object 27">
            <a:extLst>
              <a:ext uri="{FF2B5EF4-FFF2-40B4-BE49-F238E27FC236}">
                <a16:creationId xmlns:a16="http://schemas.microsoft.com/office/drawing/2014/main" id="{73B477F7-7E60-47AC-41F1-EC5272B73835}"/>
              </a:ext>
            </a:extLst>
          </p:cNvPr>
          <p:cNvSpPr txBox="1"/>
          <p:nvPr/>
        </p:nvSpPr>
        <p:spPr>
          <a:xfrm>
            <a:off x="4794884" y="4377308"/>
            <a:ext cx="35941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4970" algn="l"/>
                <a:tab pos="1284605" algn="l"/>
                <a:tab pos="3045460" algn="l"/>
                <a:tab pos="3290570" algn="l"/>
              </a:tabLst>
            </a:pPr>
            <a:r>
              <a:rPr sz="1800" spc="-25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	tra</a:t>
            </a:r>
            <a:r>
              <a:rPr sz="1800" spc="-10" dirty="0">
                <a:latin typeface="Arial MT"/>
                <a:cs typeface="Arial MT"/>
              </a:rPr>
              <a:t>b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j</a:t>
            </a:r>
            <a:r>
              <a:rPr sz="1800" spc="-2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,	</a:t>
            </a: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25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mu</a:t>
            </a:r>
            <a:r>
              <a:rPr sz="1800" spc="-15" dirty="0">
                <a:latin typeface="Arial MT"/>
                <a:cs typeface="Arial MT"/>
              </a:rPr>
              <a:t>n</a:t>
            </a:r>
            <a:r>
              <a:rPr sz="1800" spc="-5" dirty="0">
                <a:latin typeface="Arial MT"/>
                <a:cs typeface="Arial MT"/>
              </a:rPr>
              <a:t>ic</a:t>
            </a:r>
            <a:r>
              <a:rPr sz="1800" spc="-25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ci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s	y	</a:t>
            </a:r>
            <a:r>
              <a:rPr sz="1800" spc="-25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os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procedimientos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interrelacionados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8" name="object 28">
            <a:extLst>
              <a:ext uri="{FF2B5EF4-FFF2-40B4-BE49-F238E27FC236}">
                <a16:creationId xmlns:a16="http://schemas.microsoft.com/office/drawing/2014/main" id="{3BD665B0-D4DF-DD03-8EDE-825AE89D3F65}"/>
              </a:ext>
            </a:extLst>
          </p:cNvPr>
          <p:cNvSpPr txBox="1"/>
          <p:nvPr/>
        </p:nvSpPr>
        <p:spPr>
          <a:xfrm>
            <a:off x="4794884" y="4926329"/>
            <a:ext cx="1759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3444" algn="l"/>
              </a:tabLst>
            </a:pPr>
            <a:r>
              <a:rPr sz="1800" spc="-25" dirty="0">
                <a:latin typeface="Arial MT"/>
                <a:cs typeface="Arial MT"/>
              </a:rPr>
              <a:t>pa</a:t>
            </a:r>
            <a:r>
              <a:rPr sz="1800" spc="-5" dirty="0">
                <a:latin typeface="Arial MT"/>
                <a:cs typeface="Arial MT"/>
              </a:rPr>
              <a:t>ra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25" dirty="0">
                <a:latin typeface="Arial MT"/>
                <a:cs typeface="Arial MT"/>
              </a:rPr>
              <a:t>al</a:t>
            </a:r>
            <a:r>
              <a:rPr sz="1800" spc="-5" dirty="0">
                <a:latin typeface="Arial MT"/>
                <a:cs typeface="Arial MT"/>
              </a:rPr>
              <a:t>c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z</a:t>
            </a:r>
            <a:r>
              <a:rPr sz="1800" spc="-25" dirty="0">
                <a:latin typeface="Arial MT"/>
                <a:cs typeface="Arial MT"/>
              </a:rPr>
              <a:t>ar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9" name="object 29">
            <a:extLst>
              <a:ext uri="{FF2B5EF4-FFF2-40B4-BE49-F238E27FC236}">
                <a16:creationId xmlns:a16="http://schemas.microsoft.com/office/drawing/2014/main" id="{2919CB48-B5A9-D758-87B2-2A544F60CA96}"/>
              </a:ext>
            </a:extLst>
          </p:cNvPr>
          <p:cNvSpPr txBox="1"/>
          <p:nvPr/>
        </p:nvSpPr>
        <p:spPr>
          <a:xfrm>
            <a:off x="4794630" y="5200650"/>
            <a:ext cx="180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2250" algn="l"/>
              </a:tabLst>
            </a:pPr>
            <a:r>
              <a:rPr sz="1800" spc="-2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st</a:t>
            </a:r>
            <a:r>
              <a:rPr sz="1800" spc="-2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5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25" dirty="0">
                <a:latin typeface="Arial MT"/>
                <a:cs typeface="Arial MT"/>
              </a:rPr>
              <a:t>i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25" dirty="0">
                <a:latin typeface="Arial MT"/>
                <a:cs typeface="Arial MT"/>
              </a:rPr>
              <a:t>nal</a:t>
            </a:r>
            <a:r>
              <a:rPr sz="1800" dirty="0">
                <a:latin typeface="Arial MT"/>
                <a:cs typeface="Arial MT"/>
              </a:rPr>
              <a:t>,	</a:t>
            </a:r>
            <a:r>
              <a:rPr sz="1800" spc="-2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sí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0" name="object 30">
            <a:extLst>
              <a:ext uri="{FF2B5EF4-FFF2-40B4-BE49-F238E27FC236}">
                <a16:creationId xmlns:a16="http://schemas.microsoft.com/office/drawing/2014/main" id="{F814F870-A8CD-C2D6-747D-73646D621178}"/>
              </a:ext>
            </a:extLst>
          </p:cNvPr>
          <p:cNvSpPr txBox="1"/>
          <p:nvPr/>
        </p:nvSpPr>
        <p:spPr>
          <a:xfrm>
            <a:off x="6803263" y="4926329"/>
            <a:ext cx="1569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100"/>
              </a:spcBef>
              <a:tabLst>
                <a:tab pos="775970" algn="l"/>
              </a:tabLst>
            </a:pPr>
            <a:r>
              <a:rPr sz="1800" spc="-2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25" dirty="0">
                <a:latin typeface="Arial MT"/>
                <a:cs typeface="Arial MT"/>
              </a:rPr>
              <a:t>ob</a:t>
            </a:r>
            <a:r>
              <a:rPr sz="1800" spc="-10" dirty="0">
                <a:latin typeface="Arial MT"/>
                <a:cs typeface="Arial MT"/>
              </a:rPr>
              <a:t>j</a:t>
            </a:r>
            <a:r>
              <a:rPr sz="1800" spc="-2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v</a:t>
            </a:r>
            <a:r>
              <a:rPr sz="1800" spc="-5" dirty="0">
                <a:latin typeface="Arial MT"/>
                <a:cs typeface="Arial MT"/>
              </a:rPr>
              <a:t>o  como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1" name="object 31">
            <a:extLst>
              <a:ext uri="{FF2B5EF4-FFF2-40B4-BE49-F238E27FC236}">
                <a16:creationId xmlns:a16="http://schemas.microsoft.com/office/drawing/2014/main" id="{686F0AD5-9332-9D38-0787-C4E0D538D1E7}"/>
              </a:ext>
            </a:extLst>
          </p:cNvPr>
          <p:cNvSpPr txBox="1"/>
          <p:nvPr/>
        </p:nvSpPr>
        <p:spPr>
          <a:xfrm>
            <a:off x="7585329" y="5200650"/>
            <a:ext cx="78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584" algn="l"/>
              </a:tabLst>
            </a:pPr>
            <a:r>
              <a:rPr sz="1800" spc="-25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25" dirty="0">
                <a:latin typeface="Arial MT"/>
                <a:cs typeface="Arial MT"/>
              </a:rPr>
              <a:t>las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2" name="object 32">
            <a:extLst>
              <a:ext uri="{FF2B5EF4-FFF2-40B4-BE49-F238E27FC236}">
                <a16:creationId xmlns:a16="http://schemas.microsoft.com/office/drawing/2014/main" id="{90A2ADB6-0AE3-6073-7200-22844673FCD7}"/>
              </a:ext>
            </a:extLst>
          </p:cNvPr>
          <p:cNvSpPr txBox="1"/>
          <p:nvPr/>
        </p:nvSpPr>
        <p:spPr>
          <a:xfrm>
            <a:off x="4794630" y="5474919"/>
            <a:ext cx="3569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02665" algn="l"/>
                <a:tab pos="2009139" algn="l"/>
                <a:tab pos="2287905" algn="l"/>
              </a:tabLst>
            </a:pPr>
            <a:r>
              <a:rPr sz="1800" spc="-25" dirty="0">
                <a:latin typeface="Arial MT"/>
                <a:cs typeface="Arial MT"/>
              </a:rPr>
              <a:t>no</a:t>
            </a:r>
            <a:r>
              <a:rPr sz="1800" dirty="0">
                <a:latin typeface="Arial MT"/>
                <a:cs typeface="Arial MT"/>
              </a:rPr>
              <a:t>rm</a:t>
            </a:r>
            <a:r>
              <a:rPr sz="1800" spc="-2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s,	</a:t>
            </a:r>
            <a:r>
              <a:rPr sz="1800" spc="-25" dirty="0">
                <a:latin typeface="Arial MT"/>
                <a:cs typeface="Arial MT"/>
              </a:rPr>
              <a:t>p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25" dirty="0">
                <a:latin typeface="Arial MT"/>
                <a:cs typeface="Arial MT"/>
              </a:rPr>
              <a:t>l</a:t>
            </a:r>
            <a:r>
              <a:rPr sz="1800" dirty="0">
                <a:latin typeface="Arial MT"/>
                <a:cs typeface="Arial MT"/>
              </a:rPr>
              <a:t>ít</a:t>
            </a:r>
            <a:r>
              <a:rPr sz="1800" spc="-2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2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s	y	</a:t>
            </a:r>
            <a:r>
              <a:rPr sz="1800" spc="-25" dirty="0">
                <a:latin typeface="Arial MT"/>
                <a:cs typeface="Arial MT"/>
              </a:rPr>
              <a:t>li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spc="-25" dirty="0">
                <a:latin typeface="Arial MT"/>
                <a:cs typeface="Arial MT"/>
              </a:rPr>
              <a:t>ea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1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en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s  </a:t>
            </a:r>
            <a:r>
              <a:rPr sz="1800" spc="-5" dirty="0">
                <a:latin typeface="Arial MT"/>
                <a:cs typeface="Arial MT"/>
              </a:rPr>
              <a:t>sobre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el </a:t>
            </a:r>
            <a:r>
              <a:rPr sz="1800" spc="-5" dirty="0">
                <a:latin typeface="Arial MT"/>
                <a:cs typeface="Arial MT"/>
              </a:rPr>
              <a:t>uso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de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los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recursos.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4" name="object 34">
            <a:extLst>
              <a:ext uri="{FF2B5EF4-FFF2-40B4-BE49-F238E27FC236}">
                <a16:creationId xmlns:a16="http://schemas.microsoft.com/office/drawing/2014/main" id="{B5D8A58A-366F-FBBA-7DB5-11276DF4F90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59076" y="4612261"/>
            <a:ext cx="972312" cy="862583"/>
          </a:xfrm>
          <a:prstGeom prst="rect">
            <a:avLst/>
          </a:prstGeom>
        </p:spPr>
      </p:pic>
      <p:pic>
        <p:nvPicPr>
          <p:cNvPr id="75" name="object 35">
            <a:extLst>
              <a:ext uri="{FF2B5EF4-FFF2-40B4-BE49-F238E27FC236}">
                <a16:creationId xmlns:a16="http://schemas.microsoft.com/office/drawing/2014/main" id="{4AD8A1F4-9EB0-3362-C547-48012756868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08420" y="6053326"/>
            <a:ext cx="970787" cy="8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2664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D5E79CD1-7CFA-C35D-05C7-EB261576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1" y="416976"/>
            <a:ext cx="7568868" cy="5052498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6213C368-5E48-8D62-AF2E-B03AA8CDF850}"/>
              </a:ext>
            </a:extLst>
          </p:cNvPr>
          <p:cNvSpPr/>
          <p:nvPr/>
        </p:nvSpPr>
        <p:spPr>
          <a:xfrm>
            <a:off x="7082888" y="295275"/>
            <a:ext cx="828881" cy="771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8392635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C6F2776-1A5E-B03E-BB84-B785D75E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76" y="841812"/>
            <a:ext cx="6896698" cy="456477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4672F96-C7D5-A813-47E6-374EE8DC06DF}"/>
              </a:ext>
            </a:extLst>
          </p:cNvPr>
          <p:cNvSpPr/>
          <p:nvPr/>
        </p:nvSpPr>
        <p:spPr>
          <a:xfrm>
            <a:off x="6896100" y="666750"/>
            <a:ext cx="1095375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3762390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243B02-EB8A-8CF9-2153-9CB0AEED2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47" y="661711"/>
            <a:ext cx="7148179" cy="4732430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5A9FAFBE-85AD-828B-A356-A30C87A8B390}"/>
              </a:ext>
            </a:extLst>
          </p:cNvPr>
          <p:cNvSpPr/>
          <p:nvPr/>
        </p:nvSpPr>
        <p:spPr>
          <a:xfrm>
            <a:off x="6791325" y="400050"/>
            <a:ext cx="1638300" cy="117157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23725955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1E855E-650B-3531-4C95-C718A6CDC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69" y="499210"/>
            <a:ext cx="6976431" cy="482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050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1072024" y="4174003"/>
            <a:ext cx="6999951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“Solamente puedes aprender si tú mismo te abres a diferentes fuentes de información.”</a:t>
            </a:r>
            <a:br>
              <a:rPr lang="es-MX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</a:br>
            <a:r>
              <a:rPr lang="es-MX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Frank </a:t>
            </a:r>
            <a:r>
              <a:rPr lang="es-MX" sz="1600" b="0" i="0" u="none" strike="noStrike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Tankerton</a:t>
            </a:r>
            <a:r>
              <a:rPr lang="es-MX" sz="1600" b="0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, atleta.</a:t>
            </a:r>
          </a:p>
          <a:p>
            <a:pPr algn="ctr"/>
            <a:r>
              <a:rPr lang="es-MX" sz="16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algn="ctr"/>
            <a:endParaRPr lang="es-CO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s-ES" b="1" dirty="0">
              <a:solidFill>
                <a:schemeClr val="bg1"/>
              </a:solidFill>
              <a:latin typeface="Contradiction" panose="02000500000000000000" pitchFamily="50" charset="0"/>
              <a:ea typeface="Verdana" panose="020B060403050404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 flipV="1">
            <a:off x="6195526" y="3935102"/>
            <a:ext cx="93306" cy="1632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8137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B589A-D8B4-A3B0-6050-09A30945B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4" y="618528"/>
            <a:ext cx="6721422" cy="467737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4213DA2-0747-0823-E354-67FDAB58C503}"/>
              </a:ext>
            </a:extLst>
          </p:cNvPr>
          <p:cNvSpPr/>
          <p:nvPr/>
        </p:nvSpPr>
        <p:spPr>
          <a:xfrm>
            <a:off x="7082888" y="590550"/>
            <a:ext cx="899062" cy="73342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3630587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A3AF56-6B70-4F14-5B36-D16D17FF1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85" y="405559"/>
            <a:ext cx="7108689" cy="4960107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9A5C9DD-0481-9885-1CE0-0DC7CDBE5881}"/>
              </a:ext>
            </a:extLst>
          </p:cNvPr>
          <p:cNvSpPr/>
          <p:nvPr/>
        </p:nvSpPr>
        <p:spPr>
          <a:xfrm>
            <a:off x="7010400" y="405559"/>
            <a:ext cx="609600" cy="115654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51606510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04285E-A707-F59F-9E46-332F3D803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69" y="772210"/>
            <a:ext cx="7290755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0518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C8163F-33F3-1C52-9709-DB889A653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499210"/>
            <a:ext cx="7743825" cy="47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4133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9980C4-AA88-4095-C055-9EACE44B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573477"/>
            <a:ext cx="7626021" cy="4671465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F55CA32-5FC6-5218-778A-FCFD25BE70EE}"/>
              </a:ext>
            </a:extLst>
          </p:cNvPr>
          <p:cNvSpPr/>
          <p:nvPr/>
        </p:nvSpPr>
        <p:spPr>
          <a:xfrm>
            <a:off x="7381875" y="657225"/>
            <a:ext cx="1047750" cy="84772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2110241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057C10-784E-03CC-50CD-3BE6898FE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65"/>
          <a:stretch/>
        </p:blipFill>
        <p:spPr>
          <a:xfrm>
            <a:off x="235908" y="499210"/>
            <a:ext cx="7186283" cy="453168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A6F5EB0F-0D87-F20D-D1D3-EDAE5F2DAACC}"/>
              </a:ext>
            </a:extLst>
          </p:cNvPr>
          <p:cNvSpPr/>
          <p:nvPr/>
        </p:nvSpPr>
        <p:spPr>
          <a:xfrm>
            <a:off x="6524625" y="285750"/>
            <a:ext cx="1085850" cy="780558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04011520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A57912-9C40-45F5-B1B4-F02612002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55" y="475977"/>
            <a:ext cx="7325219" cy="496279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FEEEC72-C122-76D1-3F54-11BDB35BB97B}"/>
              </a:ext>
            </a:extLst>
          </p:cNvPr>
          <p:cNvSpPr/>
          <p:nvPr/>
        </p:nvSpPr>
        <p:spPr>
          <a:xfrm>
            <a:off x="6600825" y="190500"/>
            <a:ext cx="1352276" cy="10668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91037751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C04AFF-C428-F091-38C9-8C97DA857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914224"/>
            <a:ext cx="7138297" cy="438167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745AF91-C67E-C471-3404-18F04F9E5E91}"/>
              </a:ext>
            </a:extLst>
          </p:cNvPr>
          <p:cNvSpPr/>
          <p:nvPr/>
        </p:nvSpPr>
        <p:spPr>
          <a:xfrm>
            <a:off x="6977778" y="842470"/>
            <a:ext cx="688874" cy="44767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81144516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E3E018-B20A-7251-B738-5255FAE83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36" y="629040"/>
            <a:ext cx="7346317" cy="48391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D97948F-3034-9394-4802-89B0158A7027}"/>
              </a:ext>
            </a:extLst>
          </p:cNvPr>
          <p:cNvSpPr/>
          <p:nvPr/>
        </p:nvSpPr>
        <p:spPr>
          <a:xfrm>
            <a:off x="7082888" y="573477"/>
            <a:ext cx="1203862" cy="98566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392519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1F139F-F165-AF29-21B2-3881820E8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36" y="670954"/>
            <a:ext cx="7444564" cy="475529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BF23BA0-D9A3-4F8E-317B-5173F280161A}"/>
              </a:ext>
            </a:extLst>
          </p:cNvPr>
          <p:cNvSpPr/>
          <p:nvPr/>
        </p:nvSpPr>
        <p:spPr>
          <a:xfrm>
            <a:off x="7464526" y="666750"/>
            <a:ext cx="1117499" cy="89535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286298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340544"/>
              </p:ext>
            </p:extLst>
          </p:nvPr>
        </p:nvGraphicFramePr>
        <p:xfrm>
          <a:off x="1295277" y="1196577"/>
          <a:ext cx="6096000" cy="4744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Las TICS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 Estratégico TI. PETI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Modelo Operativo del Negocio T.I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Modelo Operativo del Negocio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de Tecnologías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Retos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Entrenamiento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Gerencia de Proyecto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Normas ISO – Auditoria Sistemas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Herramientas Auditoria Sistemas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Auditoria Sistemas – Caso Practico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AACF6C-91AC-57B6-3268-C3026DFE0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694354"/>
            <a:ext cx="7094484" cy="506827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DF3559B-7BC0-D4B2-E21B-EC21AF411AC6}"/>
              </a:ext>
            </a:extLst>
          </p:cNvPr>
          <p:cNvSpPr/>
          <p:nvPr/>
        </p:nvSpPr>
        <p:spPr>
          <a:xfrm>
            <a:off x="6905625" y="600075"/>
            <a:ext cx="1028700" cy="124777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3353059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3B3DDF99-5A2A-2FB2-DD18-DF10AD36BE1A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CE1D04-FA8D-0E38-0022-5ECC37CA7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4" y="459763"/>
            <a:ext cx="7407282" cy="513632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BB4D0119-B8A4-1084-0BC8-FFC6287E7B46}"/>
              </a:ext>
            </a:extLst>
          </p:cNvPr>
          <p:cNvSpPr/>
          <p:nvPr/>
        </p:nvSpPr>
        <p:spPr>
          <a:xfrm>
            <a:off x="6686550" y="499210"/>
            <a:ext cx="1352276" cy="843815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37150663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72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CONCLUSIONES</a:t>
            </a:r>
            <a:endParaRPr lang="en-US" sz="32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10728" y="3121899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818344" y="4029369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B02471-16E4-E903-7756-4F1E6CAC4011}"/>
              </a:ext>
            </a:extLst>
          </p:cNvPr>
          <p:cNvSpPr txBox="1"/>
          <p:nvPr/>
        </p:nvSpPr>
        <p:spPr>
          <a:xfrm>
            <a:off x="2031900" y="3011631"/>
            <a:ext cx="6302476" cy="1705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425" marR="460375">
              <a:lnSpc>
                <a:spcPct val="100000"/>
              </a:lnSpc>
              <a:spcBef>
                <a:spcPts val="100"/>
              </a:spcBef>
            </a:pP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auditoria</a:t>
            </a:r>
            <a:r>
              <a:rPr lang="es-MX" sz="1400" spc="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400" spc="1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apoyo</a:t>
            </a:r>
            <a:r>
              <a:rPr lang="es-MX" sz="1400" spc="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dirección</a:t>
            </a:r>
            <a:r>
              <a:rPr lang="es-MX" sz="1400" spc="3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cumplir</a:t>
            </a:r>
            <a:r>
              <a:rPr lang="es-MX" sz="1400" spc="2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las </a:t>
            </a:r>
            <a:r>
              <a:rPr lang="es-MX" sz="1400" spc="-39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normas </a:t>
            </a:r>
            <a:r>
              <a:rPr lang="es-MX" sz="140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lang="es-MX" sz="1400" spc="-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políticas</a:t>
            </a:r>
            <a:r>
              <a:rPr lang="es-MX" sz="1400" spc="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organizacionales</a:t>
            </a:r>
          </a:p>
          <a:p>
            <a:pPr marL="98425" marR="460375">
              <a:lnSpc>
                <a:spcPct val="100000"/>
              </a:lnSpc>
              <a:spcBef>
                <a:spcPts val="100"/>
              </a:spcBef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s-MX" sz="20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400" spc="-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debe</a:t>
            </a:r>
            <a:r>
              <a:rPr lang="es-MX" sz="1400" spc="1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contar</a:t>
            </a:r>
            <a:r>
              <a:rPr lang="es-MX" sz="140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lang="es-MX" sz="1400" spc="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una metodología que</a:t>
            </a:r>
            <a:r>
              <a:rPr lang="es-MX" sz="1400" spc="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permita</a:t>
            </a:r>
            <a:r>
              <a:rPr lang="es-MX" sz="1400" spc="10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establecer</a:t>
            </a: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400" spc="-1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diferentes</a:t>
            </a:r>
            <a:r>
              <a:rPr lang="es-MX" sz="1400" spc="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tipos de</a:t>
            </a:r>
            <a:r>
              <a:rPr lang="es-MX" sz="1400" spc="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73356"/>
                </a:solidFill>
                <a:latin typeface="Century Gothic" panose="020B0502020202020204" pitchFamily="34" charset="0"/>
                <a:cs typeface="Calibri"/>
              </a:rPr>
              <a:t>auditoria</a:t>
            </a: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847725">
              <a:lnSpc>
                <a:spcPct val="100000"/>
              </a:lnSpc>
            </a:pPr>
            <a:endParaRPr lang="es-MX" sz="1400" spc="-5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4615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72"/>
            <a:ext cx="9144000" cy="609545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10000">
                <a:srgbClr val="EC035F">
                  <a:shade val="30000"/>
                  <a:satMod val="115000"/>
                  <a:alpha val="8000"/>
                </a:srgbClr>
              </a:gs>
              <a:gs pos="56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416577" y="1986514"/>
            <a:ext cx="2310844" cy="3758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 b="55320"/>
          <a:stretch/>
        </p:blipFill>
        <p:spPr>
          <a:xfrm>
            <a:off x="7216357" y="4074956"/>
            <a:ext cx="2438788" cy="23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/>
          <a:stretch/>
        </p:blipFill>
        <p:spPr>
          <a:xfrm>
            <a:off x="1123949" y="322747"/>
            <a:ext cx="6257925" cy="654423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52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1123949" y="1602950"/>
            <a:ext cx="2449369" cy="4689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5" y="728854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3214096" y="2895943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INICIO RECURSO </a:t>
            </a:r>
          </a:p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MULTIMEDIA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5260" y="5667481"/>
            <a:ext cx="879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Para acceder a este video diríjase a la etiqueta de material de apoyo</a:t>
            </a:r>
          </a:p>
          <a:p>
            <a:r>
              <a:rPr lang="es-CO" dirty="0">
                <a:solidFill>
                  <a:schemeClr val="bg1"/>
                </a:solidFill>
                <a:hlinkClick r:id="rId3"/>
              </a:rPr>
              <a:t>https://mauricio594945.monday.com/boards/3544105680</a:t>
            </a:r>
            <a:endParaRPr lang="es-CO" dirty="0">
              <a:solidFill>
                <a:schemeClr val="bg1"/>
              </a:solidFill>
            </a:endParaRPr>
          </a:p>
          <a:p>
            <a:r>
              <a:rPr lang="es-CO" dirty="0" err="1">
                <a:solidFill>
                  <a:schemeClr val="bg1"/>
                </a:solidFill>
                <a:hlinkClick r:id="rId4" action="ppaction://hlinkfile"/>
              </a:rPr>
              <a:t>Sesion</a:t>
            </a:r>
            <a:r>
              <a:rPr lang="es-CO">
                <a:solidFill>
                  <a:schemeClr val="bg1"/>
                </a:solidFill>
                <a:hlinkClick r:id="rId4" action="ppaction://hlinkfile"/>
              </a:rPr>
              <a:t> 4.pdf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3" name="object 9">
            <a:extLst>
              <a:ext uri="{FF2B5EF4-FFF2-40B4-BE49-F238E27FC236}">
                <a16:creationId xmlns:a16="http://schemas.microsoft.com/office/drawing/2014/main" id="{21428AF5-063D-2728-9490-75A8E20F97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9752" y="634341"/>
            <a:ext cx="6739255" cy="6529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ts val="2590"/>
              </a:lnSpc>
              <a:spcBef>
                <a:spcPts val="425"/>
              </a:spcBef>
              <a:tabLst>
                <a:tab pos="1217930" algn="l"/>
                <a:tab pos="2224405" algn="l"/>
              </a:tabLst>
            </a:pPr>
            <a:r>
              <a:rPr lang="es-419" sz="20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Modelo</a:t>
            </a:r>
            <a:r>
              <a:rPr lang="es-419" sz="2000" b="1" spc="-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419" sz="20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Operativo</a:t>
            </a:r>
            <a:r>
              <a:rPr lang="es-419" sz="2000" b="1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419" sz="20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 </a:t>
            </a:r>
            <a:r>
              <a:rPr lang="es-419" sz="2000" b="1" spc="-5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419" sz="20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negocio.</a:t>
            </a:r>
            <a:br>
              <a:rPr lang="es-419" sz="2000" b="1" spc="-5" dirty="0">
                <a:latin typeface="Century Gothic" panose="020B0502020202020204" pitchFamily="34" charset="0"/>
                <a:cs typeface="Calibri"/>
              </a:rPr>
            </a:br>
            <a:endParaRPr lang="es-419" sz="20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B6443DE5-1B1B-A867-D00C-3B3F3ABFBBAC}"/>
              </a:ext>
            </a:extLst>
          </p:cNvPr>
          <p:cNvSpPr txBox="1"/>
          <p:nvPr/>
        </p:nvSpPr>
        <p:spPr>
          <a:xfrm>
            <a:off x="1008888" y="1853914"/>
            <a:ext cx="3013075" cy="5239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055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Creacion</a:t>
            </a:r>
            <a:r>
              <a:rPr sz="1400" spc="4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Administracion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</a:p>
          <a:p>
            <a:pPr marL="241300">
              <a:lnSpc>
                <a:spcPts val="2055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sistemas-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Proyectos: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7" name="object 11">
            <a:extLst>
              <a:ext uri="{FF2B5EF4-FFF2-40B4-BE49-F238E27FC236}">
                <a16:creationId xmlns:a16="http://schemas.microsoft.com/office/drawing/2014/main" id="{0C6EA887-11F6-5BBD-1D56-8B5BB2DB58F9}"/>
              </a:ext>
            </a:extLst>
          </p:cNvPr>
          <p:cNvSpPr txBox="1"/>
          <p:nvPr/>
        </p:nvSpPr>
        <p:spPr>
          <a:xfrm>
            <a:off x="1008888" y="2699138"/>
            <a:ext cx="3084195" cy="54373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Estrategia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 un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estudio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piloto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Estrategia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metodologia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EA03DD6F-137A-D4C2-213F-94C4EAFDE319}"/>
              </a:ext>
            </a:extLst>
          </p:cNvPr>
          <p:cNvSpPr txBox="1"/>
          <p:nvPr/>
        </p:nvSpPr>
        <p:spPr>
          <a:xfrm>
            <a:off x="1008888" y="3268999"/>
            <a:ext cx="2938780" cy="54373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480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fases.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Produccion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mantenimiento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52076E2F-AA14-1402-0BD7-C947FF047484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27DAB45F-3E08-9C4D-947D-527369F0DB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5911" y="2358937"/>
            <a:ext cx="1266825" cy="510461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400" i="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M</a:t>
            </a:r>
            <a:r>
              <a:rPr sz="1400" i="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e</a:t>
            </a:r>
            <a:r>
              <a:rPr sz="1400" i="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to</a:t>
            </a:r>
            <a:r>
              <a:rPr sz="1400" i="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d</a:t>
            </a:r>
            <a:r>
              <a:rPr sz="1400" i="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o</a:t>
            </a:r>
            <a:r>
              <a:rPr sz="1400" i="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l</a:t>
            </a:r>
            <a:r>
              <a:rPr sz="1400" i="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og</a:t>
            </a:r>
            <a:r>
              <a:rPr sz="1400" i="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i</a:t>
            </a:r>
            <a:r>
              <a:rPr sz="1400" i="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a</a:t>
            </a:r>
            <a:r>
              <a:rPr sz="1400" i="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s  E</a:t>
            </a:r>
            <a:r>
              <a:rPr sz="1400" i="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s</a:t>
            </a:r>
            <a:r>
              <a:rPr sz="1400" i="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t</a:t>
            </a:r>
            <a:r>
              <a:rPr sz="1400" i="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r</a:t>
            </a:r>
            <a:r>
              <a:rPr sz="1400" i="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u</a:t>
            </a:r>
            <a:r>
              <a:rPr sz="1400" i="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c</a:t>
            </a:r>
            <a:r>
              <a:rPr sz="1400" i="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t</a:t>
            </a:r>
            <a:r>
              <a:rPr sz="1400" i="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u</a:t>
            </a:r>
            <a:r>
              <a:rPr sz="1400" i="0" spc="-4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r</a:t>
            </a:r>
            <a:r>
              <a:rPr sz="1400" i="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a</a:t>
            </a:r>
            <a:r>
              <a:rPr sz="1400" i="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d</a:t>
            </a:r>
            <a:r>
              <a:rPr sz="1400" i="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a</a:t>
            </a:r>
            <a:r>
              <a:rPr sz="1400" i="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s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 Light"/>
            </a:endParaRPr>
          </a:p>
        </p:txBody>
      </p:sp>
      <p:pic>
        <p:nvPicPr>
          <p:cNvPr id="11" name="object 11">
            <a:extLst>
              <a:ext uri="{FF2B5EF4-FFF2-40B4-BE49-F238E27FC236}">
                <a16:creationId xmlns:a16="http://schemas.microsoft.com/office/drawing/2014/main" id="{8B31A67E-194A-3E7B-551D-E8E2F001CA8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835" y="447041"/>
            <a:ext cx="3805428" cy="4611624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6B40C1C3-63C4-C756-97F2-03029CD4A9C0}"/>
              </a:ext>
            </a:extLst>
          </p:cNvPr>
          <p:cNvSpPr txBox="1"/>
          <p:nvPr/>
        </p:nvSpPr>
        <p:spPr>
          <a:xfrm>
            <a:off x="234492" y="4105147"/>
            <a:ext cx="4082415" cy="12230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334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 utilizan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flujos de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datos.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grafico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lógico del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flujo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 err="1">
                <a:solidFill>
                  <a:srgbClr val="FFFFFF"/>
                </a:solidFill>
                <a:latin typeface="Calibri"/>
                <a:cs typeface="Calibri"/>
              </a:rPr>
              <a:t>inforacion</a:t>
            </a:r>
            <a:endParaRPr sz="1600" dirty="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estructurados,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vertical,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especificaciones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proceso,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jerarquia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2C1C639-D75C-B6CE-2AFC-1C71FD84F96C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3232D00-FE86-7FC2-F51A-59EE98A861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7E04A0A-DFC8-F630-4CAA-742AE0BA886C}"/>
              </a:ext>
            </a:extLst>
          </p:cNvPr>
          <p:cNvSpPr txBox="1"/>
          <p:nvPr/>
        </p:nvSpPr>
        <p:spPr>
          <a:xfrm>
            <a:off x="239887" y="3224842"/>
            <a:ext cx="2249778" cy="2326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5334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 utilizan </a:t>
            </a: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diagramas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flujos de </a:t>
            </a: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datos.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 </a:t>
            </a: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 </a:t>
            </a:r>
            <a:r>
              <a:rPr lang="es-MX" sz="1100" spc="-3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modelo</a:t>
            </a:r>
            <a:r>
              <a:rPr lang="es-MX" sz="11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grafico</a:t>
            </a: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lógico del</a:t>
            </a:r>
            <a:r>
              <a:rPr lang="es-MX" sz="1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flujo</a:t>
            </a:r>
            <a:r>
              <a:rPr lang="es-MX" sz="11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 err="1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informacion</a:t>
            </a:r>
            <a:endParaRPr lang="es-MX" sz="11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Diagramas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estructurados,</a:t>
            </a:r>
            <a:r>
              <a:rPr lang="es-MX" sz="11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</a:t>
            </a:r>
            <a:r>
              <a:rPr lang="es-MX" sz="11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vertical,</a:t>
            </a:r>
            <a:r>
              <a:rPr lang="es-MX" sz="11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lang="es-MX" sz="11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describe</a:t>
            </a:r>
            <a:r>
              <a:rPr lang="es-MX" sz="11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especificaciones</a:t>
            </a:r>
            <a:r>
              <a:rPr lang="es-MX" sz="1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lang="es-MX" sz="11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proceso,</a:t>
            </a:r>
            <a:r>
              <a:rPr lang="es-MX" sz="11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describe</a:t>
            </a:r>
            <a:r>
              <a:rPr lang="es-MX" sz="11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1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15" dirty="0" err="1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jerarquia</a:t>
            </a:r>
            <a:r>
              <a:rPr lang="es-MX" sz="11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1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la </a:t>
            </a:r>
            <a:r>
              <a:rPr lang="es-MX" sz="11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estructura</a:t>
            </a:r>
            <a:endParaRPr lang="es-MX" sz="11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78080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2" name="object 12">
            <a:extLst>
              <a:ext uri="{FF2B5EF4-FFF2-40B4-BE49-F238E27FC236}">
                <a16:creationId xmlns:a16="http://schemas.microsoft.com/office/drawing/2014/main" id="{6B40C1C3-63C4-C756-97F2-03029CD4A9C0}"/>
              </a:ext>
            </a:extLst>
          </p:cNvPr>
          <p:cNvSpPr txBox="1"/>
          <p:nvPr/>
        </p:nvSpPr>
        <p:spPr>
          <a:xfrm>
            <a:off x="234492" y="4105147"/>
            <a:ext cx="4082415" cy="12230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334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 utilizan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flujos de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datos.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un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grafico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lógico del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flujo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 err="1">
                <a:solidFill>
                  <a:srgbClr val="FFFFFF"/>
                </a:solidFill>
                <a:latin typeface="Calibri"/>
                <a:cs typeface="Calibri"/>
              </a:rPr>
              <a:t>inforacion</a:t>
            </a:r>
            <a:endParaRPr sz="1600" dirty="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Diagramas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estructurados,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vertical,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especificaciones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proceso,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jerarquia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estructura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795970" y="60433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 err="1">
                <a:latin typeface="Century Gothic" panose="020B0502020202020204" pitchFamily="34" charset="0"/>
              </a:rPr>
              <a:t>Bibliografia</a:t>
            </a:r>
            <a:r>
              <a:rPr lang="es-MX" sz="1050" spc="-5" dirty="0">
                <a:latin typeface="Century Gothic" panose="020B0502020202020204" pitchFamily="34" charset="0"/>
              </a:rPr>
              <a:t>:</a:t>
            </a:r>
            <a:r>
              <a:rPr lang="es-MX" sz="1050" spc="-3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dirty="0"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latin typeface="Century Gothic" panose="020B0502020202020204" pitchFamily="34" charset="0"/>
              </a:rPr>
              <a:t>Información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6CF9B664-8499-6AAE-5452-06E34931B11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596" y="911352"/>
            <a:ext cx="5952744" cy="341985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8B6841-E708-B42A-3C0A-48CC927C5229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B70328-5189-473B-70BA-61EA9B5B51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6714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3" name="object 13">
            <a:extLst>
              <a:ext uri="{FF2B5EF4-FFF2-40B4-BE49-F238E27FC236}">
                <a16:creationId xmlns:a16="http://schemas.microsoft.com/office/drawing/2014/main" id="{032CD398-68B3-B99F-ED64-A691F10C27CE}"/>
              </a:ext>
            </a:extLst>
          </p:cNvPr>
          <p:cNvSpPr txBox="1">
            <a:spLocks/>
          </p:cNvSpPr>
          <p:nvPr/>
        </p:nvSpPr>
        <p:spPr>
          <a:xfrm>
            <a:off x="492810" y="6157619"/>
            <a:ext cx="4480880" cy="315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Bibliografía:</a:t>
            </a:r>
            <a:r>
              <a:rPr lang="es-MX" sz="1050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Universidad</a:t>
            </a:r>
            <a:r>
              <a:rPr lang="es-MX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Nacional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Enrique</a:t>
            </a:r>
          </a:p>
          <a:p>
            <a:pPr marL="45720"/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Guzmán</a:t>
            </a:r>
            <a:r>
              <a:rPr lang="es-MX" sz="1050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Valle/Sistemas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05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509E1F-7D6D-6D41-1EF7-4F86D678CB63}"/>
              </a:ext>
            </a:extLst>
          </p:cNvPr>
          <p:cNvSpPr txBox="1"/>
          <p:nvPr/>
        </p:nvSpPr>
        <p:spPr>
          <a:xfrm>
            <a:off x="1581150" y="71121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b="1" i="0" spc="-5" dirty="0">
                <a:latin typeface="Century Gothic" panose="020B0502020202020204" pitchFamily="34" charset="0"/>
                <a:cs typeface="Calibri"/>
              </a:rPr>
              <a:t>Ejemplos </a:t>
            </a:r>
            <a:r>
              <a:rPr lang="es-MX" sz="1400" b="1" i="0" dirty="0"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b="1" i="0" spc="-5" dirty="0">
                <a:latin typeface="Century Gothic" panose="020B0502020202020204" pitchFamily="34" charset="0"/>
                <a:cs typeface="Calibri"/>
              </a:rPr>
              <a:t>diagramas de alto nivel </a:t>
            </a:r>
            <a:r>
              <a:rPr lang="es-MX" sz="1400" b="1" i="0" spc="-15" dirty="0">
                <a:latin typeface="Century Gothic" panose="020B0502020202020204" pitchFamily="34" charset="0"/>
                <a:cs typeface="Calibri"/>
              </a:rPr>
              <a:t>para </a:t>
            </a:r>
            <a:r>
              <a:rPr lang="es-MX" sz="1400" b="1" i="0" dirty="0">
                <a:latin typeface="Century Gothic" panose="020B0502020202020204" pitchFamily="34" charset="0"/>
                <a:cs typeface="Calibri"/>
              </a:rPr>
              <a:t>un </a:t>
            </a:r>
            <a:r>
              <a:rPr lang="es-MX" sz="1400" b="1" i="0" spc="-39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i="0" spc="-10" dirty="0">
                <a:latin typeface="Century Gothic" panose="020B0502020202020204" pitchFamily="34" charset="0"/>
                <a:cs typeface="Calibri"/>
              </a:rPr>
              <a:t>sistema</a:t>
            </a:r>
            <a:r>
              <a:rPr lang="es-MX" sz="1400" b="1" i="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i="0" spc="-5" dirty="0"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b="1" i="0" dirty="0">
                <a:latin typeface="Century Gothic" panose="020B0502020202020204" pitchFamily="34" charset="0"/>
                <a:cs typeface="Calibri"/>
              </a:rPr>
              <a:t>Nómina</a:t>
            </a:r>
            <a:endParaRPr lang="es-419" sz="1400" b="1" dirty="0">
              <a:latin typeface="Century Gothic" panose="020B0502020202020204" pitchFamily="34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39DCFB2-51AE-4026-D9E2-DBA87D0E97B8}"/>
              </a:ext>
            </a:extLst>
          </p:cNvPr>
          <p:cNvSpPr/>
          <p:nvPr/>
        </p:nvSpPr>
        <p:spPr>
          <a:xfrm>
            <a:off x="7255890" y="5328157"/>
            <a:ext cx="3313967" cy="2832796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015A2D-552A-2BF2-30DF-00D966E10C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A2D7FBBA-E10D-2375-185A-F6D87B51AE8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3548" y="1788581"/>
            <a:ext cx="3924815" cy="37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9701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2724</Words>
  <Application>Microsoft Office PowerPoint</Application>
  <PresentationFormat>Presentación en pantalla (4:3)</PresentationFormat>
  <Paragraphs>423</Paragraphs>
  <Slides>56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7" baseType="lpstr">
      <vt:lpstr>Arial</vt:lpstr>
      <vt:lpstr>Arial MT</vt:lpstr>
      <vt:lpstr>Calibri</vt:lpstr>
      <vt:lpstr>Calibri Light</vt:lpstr>
      <vt:lpstr>Century Gothic</vt:lpstr>
      <vt:lpstr>Contradiction</vt:lpstr>
      <vt:lpstr>Morn Thin</vt:lpstr>
      <vt:lpstr>Times New Roman</vt:lpstr>
      <vt:lpstr>Verdana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 Operativo del  negocio. </vt:lpstr>
      <vt:lpstr>Metodologias  Estructuradas</vt:lpstr>
      <vt:lpstr>Presentación de PowerPoint</vt:lpstr>
      <vt:lpstr>Presentación de PowerPoint</vt:lpstr>
      <vt:lpstr>DISEÑO DE T.I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Objetivos</vt:lpstr>
      <vt:lpstr>FUNCIÓN DE LA INFORMÁTICA ENLA  EMPRESA</vt:lpstr>
      <vt:lpstr>Presentación de PowerPoint</vt:lpstr>
      <vt:lpstr>AUDITORÍA</vt:lpstr>
      <vt:lpstr>Presentación de PowerPoint</vt:lpstr>
      <vt:lpstr>Presentación de PowerPoint</vt:lpstr>
      <vt:lpstr>Presentación de PowerPoint</vt:lpstr>
      <vt:lpstr>Presentación de PowerPoint</vt:lpstr>
      <vt:lpstr>Ventajas</vt:lpstr>
      <vt:lpstr>Presentación de PowerPoint</vt:lpstr>
      <vt:lpstr>Auditorías por su Área de aplicación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Mauricio Reyes</cp:lastModifiedBy>
  <cp:revision>32</cp:revision>
  <dcterms:modified xsi:type="dcterms:W3CDTF">2023-02-20T01:20:28Z</dcterms:modified>
</cp:coreProperties>
</file>